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9"/>
  </p:notesMasterIdLst>
  <p:sldIdLst>
    <p:sldId id="258" r:id="rId2"/>
    <p:sldId id="567" r:id="rId3"/>
    <p:sldId id="329" r:id="rId4"/>
    <p:sldId id="411" r:id="rId5"/>
    <p:sldId id="412" r:id="rId6"/>
    <p:sldId id="414" r:id="rId7"/>
    <p:sldId id="416" r:id="rId8"/>
    <p:sldId id="417" r:id="rId9"/>
    <p:sldId id="431" r:id="rId10"/>
    <p:sldId id="401" r:id="rId11"/>
    <p:sldId id="402" r:id="rId12"/>
    <p:sldId id="433" r:id="rId13"/>
    <p:sldId id="432" r:id="rId14"/>
    <p:sldId id="395" r:id="rId15"/>
    <p:sldId id="333" r:id="rId16"/>
    <p:sldId id="378" r:id="rId17"/>
    <p:sldId id="341" r:id="rId18"/>
    <p:sldId id="1127" r:id="rId19"/>
    <p:sldId id="335" r:id="rId20"/>
    <p:sldId id="475" r:id="rId21"/>
    <p:sldId id="403" r:id="rId22"/>
    <p:sldId id="434" r:id="rId23"/>
    <p:sldId id="339" r:id="rId24"/>
    <p:sldId id="338" r:id="rId25"/>
    <p:sldId id="289" r:id="rId26"/>
    <p:sldId id="308" r:id="rId27"/>
    <p:sldId id="286" r:id="rId28"/>
    <p:sldId id="326" r:id="rId29"/>
    <p:sldId id="325" r:id="rId30"/>
    <p:sldId id="354" r:id="rId31"/>
    <p:sldId id="367" r:id="rId32"/>
    <p:sldId id="370" r:id="rId33"/>
    <p:sldId id="371" r:id="rId34"/>
    <p:sldId id="368" r:id="rId35"/>
    <p:sldId id="372" r:id="rId36"/>
    <p:sldId id="373" r:id="rId37"/>
    <p:sldId id="369" r:id="rId38"/>
    <p:sldId id="374" r:id="rId39"/>
    <p:sldId id="375" r:id="rId40"/>
    <p:sldId id="359" r:id="rId41"/>
    <p:sldId id="376" r:id="rId42"/>
    <p:sldId id="377" r:id="rId43"/>
    <p:sldId id="410" r:id="rId44"/>
    <p:sldId id="352" r:id="rId45"/>
    <p:sldId id="385" r:id="rId46"/>
    <p:sldId id="409" r:id="rId47"/>
    <p:sldId id="387" r:id="rId48"/>
    <p:sldId id="406" r:id="rId49"/>
    <p:sldId id="407" r:id="rId50"/>
    <p:sldId id="408" r:id="rId51"/>
    <p:sldId id="419" r:id="rId52"/>
    <p:sldId id="420" r:id="rId53"/>
    <p:sldId id="379" r:id="rId54"/>
    <p:sldId id="1123" r:id="rId55"/>
    <p:sldId id="1121" r:id="rId56"/>
    <p:sldId id="1122" r:id="rId57"/>
    <p:sldId id="1124" r:id="rId58"/>
    <p:sldId id="421" r:id="rId59"/>
    <p:sldId id="1125" r:id="rId60"/>
    <p:sldId id="1126" r:id="rId61"/>
    <p:sldId id="320" r:id="rId62"/>
    <p:sldId id="336" r:id="rId63"/>
    <p:sldId id="321" r:id="rId64"/>
    <p:sldId id="322" r:id="rId65"/>
    <p:sldId id="314" r:id="rId66"/>
    <p:sldId id="323" r:id="rId67"/>
    <p:sldId id="384" r:id="rId6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600FF"/>
    <a:srgbClr val="CACACA"/>
    <a:srgbClr val="6C006C"/>
    <a:srgbClr val="72006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6228"/>
    <p:restoredTop sz="66401" autoAdjust="0"/>
  </p:normalViewPr>
  <p:slideViewPr>
    <p:cSldViewPr snapToGrid="0">
      <p:cViewPr>
        <p:scale>
          <a:sx n="59" d="100"/>
          <a:sy n="59" d="100"/>
        </p:scale>
        <p:origin x="1632" y="3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89EE27-DB01-B340-9F62-6D06982A8566}" type="datetimeFigureOut">
              <a:rPr lang="en-US" smtClean="0"/>
              <a:t>7/9/19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70C917-C062-F348-A2C6-E8664B36AA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0170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Call me Chris</a:t>
            </a:r>
          </a:p>
          <a:p>
            <a:endParaRPr lang="en-US" dirty="0"/>
          </a:p>
          <a:p>
            <a:r>
              <a:rPr lang="en-US" dirty="0"/>
              <a:t>I grew</a:t>
            </a:r>
            <a:r>
              <a:rPr lang="en-US" baseline="0" dirty="0"/>
              <a:t> up in a bunch of places.</a:t>
            </a:r>
          </a:p>
          <a:p>
            <a:endParaRPr lang="en-US" baseline="0" dirty="0"/>
          </a:p>
          <a:p>
            <a:r>
              <a:rPr lang="en-US" baseline="0" dirty="0"/>
              <a:t>I’m a PhD in Artificial Intelligence</a:t>
            </a:r>
          </a:p>
          <a:p>
            <a:endParaRPr lang="en-US" baseline="0" dirty="0"/>
          </a:p>
          <a:p>
            <a:r>
              <a:rPr lang="en-US" baseline="0" dirty="0"/>
              <a:t>Everyone once in a while they let me teach, even though I’m young.</a:t>
            </a:r>
          </a:p>
          <a:p>
            <a:r>
              <a:rPr lang="en-US" baseline="0" dirty="0"/>
              <a:t>Mostly because I get so excited. </a:t>
            </a:r>
          </a:p>
          <a:p>
            <a:r>
              <a:rPr lang="en-US" baseline="0" dirty="0"/>
              <a:t>Actually I got my first chance to teach because of the </a:t>
            </a:r>
            <a:r>
              <a:rPr lang="en-US" baseline="0" dirty="0" err="1"/>
              <a:t>facebook</a:t>
            </a:r>
            <a:r>
              <a:rPr lang="en-US" baseline="0" dirty="0"/>
              <a:t> like button…  but that</a:t>
            </a:r>
            <a:r>
              <a:rPr lang="fr-FR" baseline="0" dirty="0"/>
              <a:t>’</a:t>
            </a:r>
            <a:r>
              <a:rPr lang="en-US" baseline="0" dirty="0"/>
              <a:t>s a story for another day.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70C917-C062-F348-A2C6-E8664B36AAF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6983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17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r>
              <a:rPr lang="en-US" dirty="0"/>
              <a:t>Just need to know how to turn on a computer.</a:t>
            </a:r>
          </a:p>
          <a:p>
            <a:endParaRPr lang="en-US" dirty="0"/>
          </a:p>
          <a:p>
            <a:r>
              <a:rPr lang="en-US" dirty="0"/>
              <a:t>In fact </a:t>
            </a:r>
            <a:r>
              <a:rPr lang="en-US"/>
              <a:t>about</a:t>
            </a:r>
            <a:r>
              <a:rPr lang="en-US" baseline="0"/>
              <a:t> 8 </a:t>
            </a:r>
            <a:r>
              <a:rPr lang="en-US" baseline="0" dirty="0"/>
              <a:t>years ago I was in your seats learning programming.</a:t>
            </a:r>
          </a:p>
          <a:p>
            <a:r>
              <a:rPr lang="en-US" baseline="0" dirty="0"/>
              <a:t>… and then I did the grad school thing and the teaching thing.</a:t>
            </a:r>
          </a:p>
          <a:p>
            <a:r>
              <a:rPr lang="en-US" baseline="0" dirty="0"/>
              <a:t>It worked out.</a:t>
            </a:r>
          </a:p>
          <a:p>
            <a:endParaRPr lang="en-US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18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08592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teach software</a:t>
            </a:r>
            <a:r>
              <a:rPr lang="en-US" baseline="0" dirty="0"/>
              <a:t> engineering principles. Much larger than just programming.</a:t>
            </a:r>
          </a:p>
          <a:p>
            <a:r>
              <a:rPr lang="en-US" baseline="0" dirty="0"/>
              <a:t>Mechanics of the language are nothing compared to the principles.</a:t>
            </a:r>
          </a:p>
          <a:p>
            <a:r>
              <a:rPr lang="en-US" baseline="0" dirty="0"/>
              <a:t>You are going to learn the principles by programming in Java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70C917-C062-F348-A2C6-E8664B36AAF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66063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70C917-C062-F348-A2C6-E8664B36AAF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337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</a:t>
            </a:r>
            <a:r>
              <a:rPr lang="en-US" baseline="0" dirty="0"/>
              <a:t> want all of you to be successful</a:t>
            </a:r>
          </a:p>
          <a:p>
            <a:r>
              <a:rPr lang="en-US" baseline="0" dirty="0"/>
              <a:t>That</a:t>
            </a:r>
            <a:r>
              <a:rPr lang="fr-FR" baseline="0" dirty="0"/>
              <a:t>’</a:t>
            </a:r>
            <a:r>
              <a:rPr lang="en-US" baseline="0" dirty="0"/>
              <a:t>s why we have such a large course staff</a:t>
            </a:r>
          </a:p>
          <a:p>
            <a:r>
              <a:rPr lang="en-US" dirty="0"/>
              <a:t>And</a:t>
            </a:r>
            <a:r>
              <a:rPr lang="en-US" baseline="0" dirty="0"/>
              <a:t> its not like it</a:t>
            </a:r>
            <a:r>
              <a:rPr lang="fr-FR" baseline="0" dirty="0"/>
              <a:t>’</a:t>
            </a:r>
            <a:r>
              <a:rPr lang="en-US" baseline="0" dirty="0"/>
              <a:t>s a </a:t>
            </a:r>
            <a:r>
              <a:rPr lang="en-US" baseline="0" dirty="0" err="1"/>
              <a:t>ya-ya</a:t>
            </a:r>
            <a:r>
              <a:rPr lang="en-US" baseline="0" dirty="0"/>
              <a:t> course where we all hold hands and sing </a:t>
            </a:r>
            <a:r>
              <a:rPr lang="en-US" baseline="0" dirty="0" err="1"/>
              <a:t>koombaya</a:t>
            </a:r>
            <a:r>
              <a:rPr lang="en-US" baseline="0" dirty="0"/>
              <a:t>. Its real material.</a:t>
            </a:r>
          </a:p>
          <a:p>
            <a:r>
              <a:rPr lang="en-US" baseline="0" dirty="0"/>
              <a:t>But over years and years and years we have been working on our material so that everyone gets through…</a:t>
            </a:r>
          </a:p>
          <a:p>
            <a:r>
              <a:rPr lang="en-US" baseline="0" dirty="0"/>
              <a:t>Your going to get your moneys worth… but as I understand it this course is free so hopefully you get more than your money’s worth </a:t>
            </a:r>
            <a:r>
              <a:rPr lang="en-US" baseline="0" dirty="0">
                <a:sym typeface="Wingdings"/>
              </a:rPr>
              <a:t></a:t>
            </a:r>
            <a:endParaRPr lang="en-US" dirty="0"/>
          </a:p>
          <a:p>
            <a:r>
              <a:rPr lang="en-US" dirty="0"/>
              <a:t>Not competing against anyone but yourself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70C917-C062-F348-A2C6-E8664B36AAF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0191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22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0669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</a:t>
            </a:r>
            <a:r>
              <a:rPr lang="en-US" baseline="0" dirty="0"/>
              <a:t> want all of you to be successful</a:t>
            </a:r>
          </a:p>
          <a:p>
            <a:r>
              <a:rPr lang="en-US" baseline="0" dirty="0"/>
              <a:t>That</a:t>
            </a:r>
            <a:r>
              <a:rPr lang="fr-FR" baseline="0" dirty="0"/>
              <a:t>’</a:t>
            </a:r>
            <a:r>
              <a:rPr lang="en-US" baseline="0" dirty="0"/>
              <a:t>s why we have such a large course staff</a:t>
            </a:r>
          </a:p>
          <a:p>
            <a:r>
              <a:rPr lang="en-US" dirty="0"/>
              <a:t>And</a:t>
            </a:r>
            <a:r>
              <a:rPr lang="en-US" baseline="0" dirty="0"/>
              <a:t> its not like it</a:t>
            </a:r>
            <a:r>
              <a:rPr lang="fr-FR" baseline="0" dirty="0"/>
              <a:t>’</a:t>
            </a:r>
            <a:r>
              <a:rPr lang="en-US" baseline="0" dirty="0"/>
              <a:t>s a </a:t>
            </a:r>
            <a:r>
              <a:rPr lang="en-US" baseline="0" dirty="0" err="1"/>
              <a:t>ya-ya</a:t>
            </a:r>
            <a:r>
              <a:rPr lang="en-US" baseline="0" dirty="0"/>
              <a:t> course where we all hold hands and sing </a:t>
            </a:r>
            <a:r>
              <a:rPr lang="en-US" baseline="0" dirty="0" err="1"/>
              <a:t>koombaya</a:t>
            </a:r>
            <a:r>
              <a:rPr lang="en-US" baseline="0" dirty="0"/>
              <a:t>. Its real material.</a:t>
            </a:r>
          </a:p>
          <a:p>
            <a:r>
              <a:rPr lang="en-US" baseline="0" dirty="0"/>
              <a:t>But over years and years and years we have been working on our material so that everyone gets through…</a:t>
            </a:r>
          </a:p>
          <a:p>
            <a:r>
              <a:rPr lang="en-US" baseline="0" dirty="0"/>
              <a:t>Your going to get your moneys worth… but as I understand it this course is free so hopefully you get more than your money’s worth </a:t>
            </a:r>
            <a:r>
              <a:rPr lang="en-US" baseline="0" dirty="0">
                <a:sym typeface="Wingdings"/>
              </a:rPr>
              <a:t></a:t>
            </a:r>
            <a:endParaRPr lang="en-US" dirty="0"/>
          </a:p>
          <a:p>
            <a:r>
              <a:rPr lang="en-US" dirty="0"/>
              <a:t>Not competing against anyone but yourself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70C917-C062-F348-A2C6-E8664B36AAF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0191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4206043-85BE-C94B-8CA2-FE12BF3AC477}" type="slidenum">
              <a:rPr lang="en-US"/>
              <a:pPr/>
              <a:t>25</a:t>
            </a:fld>
            <a:endParaRPr lang="en-US"/>
          </a:p>
        </p:txBody>
      </p:sp>
      <p:sp>
        <p:nvSpPr>
          <p:cNvPr id="50176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50176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r>
              <a:rPr lang="en-US" dirty="0"/>
              <a:t>He looks like an old </a:t>
            </a:r>
            <a:r>
              <a:rPr lang="en-US" dirty="0" err="1"/>
              <a:t>machintosh</a:t>
            </a:r>
            <a:r>
              <a:rPr lang="en-US" dirty="0"/>
              <a:t> machine.</a:t>
            </a:r>
          </a:p>
          <a:p>
            <a:r>
              <a:rPr lang="en-US" dirty="0" err="1"/>
              <a:t>Hes</a:t>
            </a:r>
            <a:r>
              <a:rPr lang="en-US" dirty="0"/>
              <a:t> got legs… one sticks out the back. That</a:t>
            </a:r>
            <a:r>
              <a:rPr lang="fr-FR" dirty="0"/>
              <a:t>’</a:t>
            </a:r>
            <a:r>
              <a:rPr lang="en-US" dirty="0"/>
              <a:t>s just the way it is.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4206043-85BE-C94B-8CA2-FE12BF3AC477}" type="slidenum">
              <a:rPr lang="en-US"/>
              <a:pPr/>
              <a:t>26</a:t>
            </a:fld>
            <a:endParaRPr lang="en-US"/>
          </a:p>
        </p:txBody>
      </p:sp>
      <p:sp>
        <p:nvSpPr>
          <p:cNvPr id="50176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50176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r>
              <a:rPr lang="en-US" dirty="0"/>
              <a:t>Tomorrow</a:t>
            </a:r>
            <a:r>
              <a:rPr lang="en-US" baseline="0" dirty="0"/>
              <a:t> you will learn that </a:t>
            </a:r>
            <a:r>
              <a:rPr lang="en-US" baseline="0" dirty="0" err="1"/>
              <a:t>Karel</a:t>
            </a:r>
            <a:r>
              <a:rPr lang="en-US" baseline="0" dirty="0"/>
              <a:t> is actually a very gentle introduction to programming</a:t>
            </a:r>
            <a:endParaRPr lang="en-US"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0BB2F2E-B185-B94E-BF43-8ACBDA84B7E4}" type="slidenum">
              <a:rPr lang="en-US"/>
              <a:pPr/>
              <a:t>27</a:t>
            </a:fld>
            <a:endParaRPr lang="en-US"/>
          </a:p>
        </p:txBody>
      </p:sp>
      <p:sp>
        <p:nvSpPr>
          <p:cNvPr id="5038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5038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 you it might not be exciting but to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karel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its very exciting.</a:t>
            </a:r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</a:t>
            </a:r>
            <a:r>
              <a:rPr lang="en-US" baseline="0" dirty="0"/>
              <a:t> want all of you to be successful</a:t>
            </a:r>
          </a:p>
          <a:p>
            <a:r>
              <a:rPr lang="en-US" baseline="0" dirty="0"/>
              <a:t>That</a:t>
            </a:r>
            <a:r>
              <a:rPr lang="fr-FR" baseline="0" dirty="0"/>
              <a:t>’</a:t>
            </a:r>
            <a:r>
              <a:rPr lang="en-US" baseline="0" dirty="0"/>
              <a:t>s why we have such a large course staff</a:t>
            </a:r>
          </a:p>
          <a:p>
            <a:r>
              <a:rPr lang="en-US" dirty="0"/>
              <a:t>And</a:t>
            </a:r>
            <a:r>
              <a:rPr lang="en-US" baseline="0" dirty="0"/>
              <a:t> its not like it</a:t>
            </a:r>
            <a:r>
              <a:rPr lang="fr-FR" baseline="0" dirty="0"/>
              <a:t>’</a:t>
            </a:r>
            <a:r>
              <a:rPr lang="en-US" baseline="0" dirty="0"/>
              <a:t>s a </a:t>
            </a:r>
            <a:r>
              <a:rPr lang="en-US" baseline="0" dirty="0" err="1"/>
              <a:t>ya-ya</a:t>
            </a:r>
            <a:r>
              <a:rPr lang="en-US" baseline="0" dirty="0"/>
              <a:t> course where we all hold hands and sing </a:t>
            </a:r>
            <a:r>
              <a:rPr lang="en-US" baseline="0" dirty="0" err="1"/>
              <a:t>koombaya</a:t>
            </a:r>
            <a:r>
              <a:rPr lang="en-US" baseline="0" dirty="0"/>
              <a:t>. Its real material.</a:t>
            </a:r>
          </a:p>
          <a:p>
            <a:r>
              <a:rPr lang="en-US" baseline="0" dirty="0"/>
              <a:t>But over years and years and years we have been working on our material so that everyone gets through…</a:t>
            </a:r>
          </a:p>
          <a:p>
            <a:r>
              <a:rPr lang="en-US" baseline="0" dirty="0"/>
              <a:t>Your going to get your moneys worth… but as I understand it this course is free so hopefully you get more than your money’s worth </a:t>
            </a:r>
            <a:r>
              <a:rPr lang="en-US" baseline="0" dirty="0">
                <a:sym typeface="Wingdings"/>
              </a:rPr>
              <a:t></a:t>
            </a:r>
            <a:endParaRPr lang="en-US" dirty="0"/>
          </a:p>
          <a:p>
            <a:r>
              <a:rPr lang="en-US" dirty="0"/>
              <a:t>Not competing against anyone but yourself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70C917-C062-F348-A2C6-E8664B36AAF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01910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E2ABE38-C433-C441-B64B-85D7C250BCF1}" type="slidenum">
              <a:rPr lang="en-US"/>
              <a:pPr/>
              <a:t>28</a:t>
            </a:fld>
            <a:endParaRPr lang="en-US"/>
          </a:p>
        </p:txBody>
      </p:sp>
      <p:sp>
        <p:nvSpPr>
          <p:cNvPr id="505858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50585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E2ABE38-C433-C441-B64B-85D7C250BCF1}" type="slidenum">
              <a:rPr lang="en-US"/>
              <a:pPr/>
              <a:t>29</a:t>
            </a:fld>
            <a:endParaRPr lang="en-US"/>
          </a:p>
        </p:txBody>
      </p:sp>
      <p:sp>
        <p:nvSpPr>
          <p:cNvPr id="505858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50585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4206043-85BE-C94B-8CA2-FE12BF3AC477}" type="slidenum">
              <a:rPr lang="en-US"/>
              <a:pPr/>
              <a:t>30</a:t>
            </a:fld>
            <a:endParaRPr lang="en-US"/>
          </a:p>
        </p:txBody>
      </p:sp>
      <p:sp>
        <p:nvSpPr>
          <p:cNvPr id="50176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50176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r>
              <a:rPr lang="en-US" dirty="0"/>
              <a:t>Tomorrow</a:t>
            </a:r>
            <a:r>
              <a:rPr lang="en-US" baseline="0" dirty="0"/>
              <a:t> you will learn that </a:t>
            </a:r>
            <a:r>
              <a:rPr lang="en-US" baseline="0" dirty="0" err="1"/>
              <a:t>Karel</a:t>
            </a:r>
            <a:r>
              <a:rPr lang="en-US" baseline="0" dirty="0"/>
              <a:t> is actually a very gentle introduction to programming</a:t>
            </a:r>
            <a:endParaRPr lang="en-US"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31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E2ABE38-C433-C441-B64B-85D7C250BCF1}" type="slidenum">
              <a:rPr lang="en-US"/>
              <a:pPr/>
              <a:t>32</a:t>
            </a:fld>
            <a:endParaRPr lang="en-US"/>
          </a:p>
        </p:txBody>
      </p:sp>
      <p:sp>
        <p:nvSpPr>
          <p:cNvPr id="505858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50585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E2ABE38-C433-C441-B64B-85D7C250BCF1}" type="slidenum">
              <a:rPr lang="en-US"/>
              <a:pPr/>
              <a:t>33</a:t>
            </a:fld>
            <a:endParaRPr lang="en-US"/>
          </a:p>
        </p:txBody>
      </p:sp>
      <p:sp>
        <p:nvSpPr>
          <p:cNvPr id="505858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50585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34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E2ABE38-C433-C441-B64B-85D7C250BCF1}" type="slidenum">
              <a:rPr lang="en-US"/>
              <a:pPr/>
              <a:t>35</a:t>
            </a:fld>
            <a:endParaRPr lang="en-US"/>
          </a:p>
        </p:txBody>
      </p:sp>
      <p:sp>
        <p:nvSpPr>
          <p:cNvPr id="505858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50585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E2ABE38-C433-C441-B64B-85D7C250BCF1}" type="slidenum">
              <a:rPr lang="en-US"/>
              <a:pPr/>
              <a:t>36</a:t>
            </a:fld>
            <a:endParaRPr lang="en-US"/>
          </a:p>
        </p:txBody>
      </p:sp>
      <p:sp>
        <p:nvSpPr>
          <p:cNvPr id="505858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50585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37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</a:t>
            </a:r>
            <a:r>
              <a:rPr lang="en-US" baseline="0" dirty="0"/>
              <a:t> want all of you to be successful</a:t>
            </a:r>
          </a:p>
          <a:p>
            <a:r>
              <a:rPr lang="en-US" baseline="0" dirty="0"/>
              <a:t>That</a:t>
            </a:r>
            <a:r>
              <a:rPr lang="fr-FR" baseline="0" dirty="0"/>
              <a:t>’</a:t>
            </a:r>
            <a:r>
              <a:rPr lang="en-US" baseline="0" dirty="0"/>
              <a:t>s why we have such a large course staff</a:t>
            </a:r>
          </a:p>
          <a:p>
            <a:r>
              <a:rPr lang="en-US" dirty="0"/>
              <a:t>And</a:t>
            </a:r>
            <a:r>
              <a:rPr lang="en-US" baseline="0" dirty="0"/>
              <a:t> its not like it</a:t>
            </a:r>
            <a:r>
              <a:rPr lang="fr-FR" baseline="0" dirty="0"/>
              <a:t>’</a:t>
            </a:r>
            <a:r>
              <a:rPr lang="en-US" baseline="0" dirty="0"/>
              <a:t>s a </a:t>
            </a:r>
            <a:r>
              <a:rPr lang="en-US" baseline="0" dirty="0" err="1"/>
              <a:t>ya-ya</a:t>
            </a:r>
            <a:r>
              <a:rPr lang="en-US" baseline="0" dirty="0"/>
              <a:t> course where we all hold hands and sing </a:t>
            </a:r>
            <a:r>
              <a:rPr lang="en-US" baseline="0" dirty="0" err="1"/>
              <a:t>koombaya</a:t>
            </a:r>
            <a:r>
              <a:rPr lang="en-US" baseline="0" dirty="0"/>
              <a:t>. Its real material.</a:t>
            </a:r>
          </a:p>
          <a:p>
            <a:r>
              <a:rPr lang="en-US" baseline="0" dirty="0"/>
              <a:t>But over years and years and years we have been working on our material so that everyone gets through…</a:t>
            </a:r>
          </a:p>
          <a:p>
            <a:r>
              <a:rPr lang="en-US" baseline="0" dirty="0"/>
              <a:t>Your going to get your moneys worth… but as I understand it this course is free so hopefully you get more than your money’s worth </a:t>
            </a:r>
            <a:r>
              <a:rPr lang="en-US" baseline="0" dirty="0">
                <a:sym typeface="Wingdings"/>
              </a:rPr>
              <a:t></a:t>
            </a:r>
            <a:endParaRPr lang="en-US" dirty="0"/>
          </a:p>
          <a:p>
            <a:r>
              <a:rPr lang="en-US" dirty="0"/>
              <a:t>Not competing against anyone but yourself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70C917-C062-F348-A2C6-E8664B36AAF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01910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E2ABE38-C433-C441-B64B-85D7C250BCF1}" type="slidenum">
              <a:rPr lang="en-US"/>
              <a:pPr/>
              <a:t>38</a:t>
            </a:fld>
            <a:endParaRPr lang="en-US"/>
          </a:p>
        </p:txBody>
      </p:sp>
      <p:sp>
        <p:nvSpPr>
          <p:cNvPr id="505858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50585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E2ABE38-C433-C441-B64B-85D7C250BCF1}" type="slidenum">
              <a:rPr lang="en-US"/>
              <a:pPr/>
              <a:t>39</a:t>
            </a:fld>
            <a:endParaRPr lang="en-US"/>
          </a:p>
        </p:txBody>
      </p:sp>
      <p:sp>
        <p:nvSpPr>
          <p:cNvPr id="505858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50585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40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E2ABE38-C433-C441-B64B-85D7C250BCF1}" type="slidenum">
              <a:rPr lang="en-US"/>
              <a:pPr/>
              <a:t>41</a:t>
            </a:fld>
            <a:endParaRPr lang="en-US"/>
          </a:p>
        </p:txBody>
      </p:sp>
      <p:sp>
        <p:nvSpPr>
          <p:cNvPr id="505858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50585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E2ABE38-C433-C441-B64B-85D7C250BCF1}" type="slidenum">
              <a:rPr lang="en-US"/>
              <a:pPr/>
              <a:t>42</a:t>
            </a:fld>
            <a:endParaRPr lang="en-US"/>
          </a:p>
        </p:txBody>
      </p:sp>
      <p:sp>
        <p:nvSpPr>
          <p:cNvPr id="505858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50585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3C8E4F31-E091-F744-B4E5-606223AC2F6D}" type="slidenum">
              <a:rPr lang="en-US"/>
              <a:pPr/>
              <a:t>45</a:t>
            </a:fld>
            <a:endParaRPr lang="en-US"/>
          </a:p>
        </p:txBody>
      </p:sp>
      <p:sp>
        <p:nvSpPr>
          <p:cNvPr id="3276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3277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16667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94D51F5-C70E-A64C-967A-31997C3505EA}" type="slidenum">
              <a:rPr lang="en-US"/>
              <a:pPr/>
              <a:t>46</a:t>
            </a:fld>
            <a:endParaRPr lang="en-US"/>
          </a:p>
        </p:txBody>
      </p:sp>
      <p:sp>
        <p:nvSpPr>
          <p:cNvPr id="3481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3481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94D51F5-C70E-A64C-967A-31997C3505EA}" type="slidenum">
              <a:rPr lang="en-US"/>
              <a:pPr/>
              <a:t>47</a:t>
            </a:fld>
            <a:endParaRPr lang="en-US"/>
          </a:p>
        </p:txBody>
      </p:sp>
      <p:sp>
        <p:nvSpPr>
          <p:cNvPr id="3481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3481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94D51F5-C70E-A64C-967A-31997C3505EA}" type="slidenum">
              <a:rPr lang="en-US"/>
              <a:pPr/>
              <a:t>48</a:t>
            </a:fld>
            <a:endParaRPr lang="en-US"/>
          </a:p>
        </p:txBody>
      </p:sp>
      <p:sp>
        <p:nvSpPr>
          <p:cNvPr id="3481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3481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94D51F5-C70E-A64C-967A-31997C3505EA}" type="slidenum">
              <a:rPr lang="en-US"/>
              <a:pPr/>
              <a:t>49</a:t>
            </a:fld>
            <a:endParaRPr lang="en-US"/>
          </a:p>
        </p:txBody>
      </p:sp>
      <p:sp>
        <p:nvSpPr>
          <p:cNvPr id="3481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3481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</a:t>
            </a:r>
            <a:r>
              <a:rPr lang="en-US" baseline="0" dirty="0"/>
              <a:t> want all of you to be successful</a:t>
            </a:r>
          </a:p>
          <a:p>
            <a:r>
              <a:rPr lang="en-US" baseline="0" dirty="0"/>
              <a:t>That</a:t>
            </a:r>
            <a:r>
              <a:rPr lang="fr-FR" baseline="0" dirty="0"/>
              <a:t>’</a:t>
            </a:r>
            <a:r>
              <a:rPr lang="en-US" baseline="0" dirty="0"/>
              <a:t>s why we have such a large course staff</a:t>
            </a:r>
          </a:p>
          <a:p>
            <a:r>
              <a:rPr lang="en-US" dirty="0"/>
              <a:t>And</a:t>
            </a:r>
            <a:r>
              <a:rPr lang="en-US" baseline="0" dirty="0"/>
              <a:t> its not like it</a:t>
            </a:r>
            <a:r>
              <a:rPr lang="fr-FR" baseline="0" dirty="0"/>
              <a:t>’</a:t>
            </a:r>
            <a:r>
              <a:rPr lang="en-US" baseline="0" dirty="0"/>
              <a:t>s a </a:t>
            </a:r>
            <a:r>
              <a:rPr lang="en-US" baseline="0" dirty="0" err="1"/>
              <a:t>ya-ya</a:t>
            </a:r>
            <a:r>
              <a:rPr lang="en-US" baseline="0" dirty="0"/>
              <a:t> course where we all hold hands and sing </a:t>
            </a:r>
            <a:r>
              <a:rPr lang="en-US" baseline="0" dirty="0" err="1"/>
              <a:t>koombaya</a:t>
            </a:r>
            <a:r>
              <a:rPr lang="en-US" baseline="0" dirty="0"/>
              <a:t>. Its real material.</a:t>
            </a:r>
          </a:p>
          <a:p>
            <a:r>
              <a:rPr lang="en-US" baseline="0" dirty="0"/>
              <a:t>But over years and years and years we have been working on our material so that everyone gets through…</a:t>
            </a:r>
          </a:p>
          <a:p>
            <a:r>
              <a:rPr lang="en-US" baseline="0" dirty="0"/>
              <a:t>Your going to get your moneys worth… but as I understand it this course is free so hopefully you get more than your money’s worth </a:t>
            </a:r>
            <a:r>
              <a:rPr lang="en-US" baseline="0" dirty="0">
                <a:sym typeface="Wingdings"/>
              </a:rPr>
              <a:t></a:t>
            </a:r>
            <a:endParaRPr lang="en-US" dirty="0"/>
          </a:p>
          <a:p>
            <a:r>
              <a:rPr lang="en-US" dirty="0"/>
              <a:t>Not competing against anyone but yourself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70C917-C062-F348-A2C6-E8664B36AAF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01910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94D51F5-C70E-A64C-967A-31997C3505EA}" type="slidenum">
              <a:rPr lang="en-US"/>
              <a:pPr/>
              <a:t>50</a:t>
            </a:fld>
            <a:endParaRPr lang="en-US"/>
          </a:p>
        </p:txBody>
      </p:sp>
      <p:sp>
        <p:nvSpPr>
          <p:cNvPr id="3481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3481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94D51F5-C70E-A64C-967A-31997C3505EA}" type="slidenum">
              <a:rPr lang="en-US"/>
              <a:pPr/>
              <a:t>51</a:t>
            </a:fld>
            <a:endParaRPr lang="en-US"/>
          </a:p>
        </p:txBody>
      </p:sp>
      <p:sp>
        <p:nvSpPr>
          <p:cNvPr id="3481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3481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94D51F5-C70E-A64C-967A-31997C3505EA}" type="slidenum">
              <a:rPr lang="en-US"/>
              <a:pPr/>
              <a:t>52</a:t>
            </a:fld>
            <a:endParaRPr lang="en-US"/>
          </a:p>
        </p:txBody>
      </p:sp>
      <p:sp>
        <p:nvSpPr>
          <p:cNvPr id="3481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3481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Super Mario: Japan</a:t>
            </a:r>
          </a:p>
          <a:p>
            <a:r>
              <a:rPr lang="en-US" dirty="0"/>
              <a:t>Angry Birds: Finland</a:t>
            </a:r>
          </a:p>
          <a:p>
            <a:r>
              <a:rPr lang="en-US" dirty="0"/>
              <a:t>Pixar:</a:t>
            </a:r>
            <a:r>
              <a:rPr lang="en-US" baseline="0" dirty="0"/>
              <a:t> USA</a:t>
            </a:r>
          </a:p>
          <a:p>
            <a:r>
              <a:rPr lang="en-US" baseline="0" dirty="0" err="1"/>
              <a:t>Ushahidi</a:t>
            </a:r>
            <a:r>
              <a:rPr lang="en-US" baseline="0" dirty="0"/>
              <a:t>: Kenya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70C917-C062-F348-A2C6-E8664B36AAFB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4013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9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3045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12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4905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13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332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15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16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r>
              <a:rPr lang="en-US" dirty="0"/>
              <a:t>700 students</a:t>
            </a:r>
          </a:p>
          <a:p>
            <a:r>
              <a:rPr lang="en-US" dirty="0"/>
              <a:t>Most students at </a:t>
            </a:r>
            <a:r>
              <a:rPr lang="en-US" dirty="0" err="1"/>
              <a:t>stanford</a:t>
            </a:r>
            <a:r>
              <a:rPr lang="en-US" dirty="0"/>
              <a:t> take the course.</a:t>
            </a:r>
          </a:p>
          <a:p>
            <a:r>
              <a:rPr lang="en-US" baseline="0" dirty="0"/>
              <a:t>You are going to get the same </a:t>
            </a:r>
            <a:r>
              <a:rPr lang="en-US" baseline="0" dirty="0" err="1"/>
              <a:t>matrial</a:t>
            </a:r>
            <a:r>
              <a:rPr lang="en-US" baseline="0" dirty="0"/>
              <a:t>, and the same respect that we would give to students back home..</a:t>
            </a:r>
          </a:p>
          <a:p>
            <a:r>
              <a:rPr lang="en-US" baseline="0" dirty="0"/>
              <a:t>And your like… but you are throwing candy and stuff. Yep this is </a:t>
            </a:r>
            <a:r>
              <a:rPr lang="en-US" baseline="0" dirty="0" err="1"/>
              <a:t>whats</a:t>
            </a:r>
            <a:r>
              <a:rPr lang="en-US" baseline="0" dirty="0"/>
              <a:t> its like there too</a:t>
            </a:r>
            <a:endParaRPr lang="en-US" dirty="0"/>
          </a:p>
          <a:p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75871-79E3-2746-9683-1953B4C22460}" type="datetimeFigureOut">
              <a:rPr lang="en-US" smtClean="0"/>
              <a:t>7/9/19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06843-1D85-4148-B746-DF7D94D9CB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4158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75871-79E3-2746-9683-1953B4C22460}" type="datetimeFigureOut">
              <a:rPr lang="en-US" smtClean="0"/>
              <a:t>7/9/19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06843-1D85-4148-B746-DF7D94D9CB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3405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75871-79E3-2746-9683-1953B4C22460}" type="datetimeFigureOut">
              <a:rPr lang="en-US" smtClean="0"/>
              <a:t>7/9/19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06843-1D85-4148-B746-DF7D94D9CB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2164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75871-79E3-2746-9683-1953B4C22460}" type="datetimeFigureOut">
              <a:rPr lang="en-US" smtClean="0"/>
              <a:t>7/9/19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06843-1D85-4148-B746-DF7D94D9CB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6426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75871-79E3-2746-9683-1953B4C22460}" type="datetimeFigureOut">
              <a:rPr lang="en-US" smtClean="0"/>
              <a:t>7/9/19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06843-1D85-4148-B746-DF7D94D9CB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4421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75871-79E3-2746-9683-1953B4C22460}" type="datetimeFigureOut">
              <a:rPr lang="en-US" smtClean="0"/>
              <a:t>7/9/19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06843-1D85-4148-B746-DF7D94D9CB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5708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75871-79E3-2746-9683-1953B4C22460}" type="datetimeFigureOut">
              <a:rPr lang="en-US" smtClean="0"/>
              <a:t>7/9/19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06843-1D85-4148-B746-DF7D94D9CB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7591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75871-79E3-2746-9683-1953B4C22460}" type="datetimeFigureOut">
              <a:rPr lang="en-US" smtClean="0"/>
              <a:t>7/9/19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06843-1D85-4148-B746-DF7D94D9CB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9020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75871-79E3-2746-9683-1953B4C22460}" type="datetimeFigureOut">
              <a:rPr lang="en-US" smtClean="0"/>
              <a:t>7/9/19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06843-1D85-4148-B746-DF7D94D9CB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6138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75871-79E3-2746-9683-1953B4C22460}" type="datetimeFigureOut">
              <a:rPr lang="en-US" smtClean="0"/>
              <a:t>7/9/19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06843-1D85-4148-B746-DF7D94D9CB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9418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75871-79E3-2746-9683-1953B4C22460}" type="datetimeFigureOut">
              <a:rPr lang="en-US" smtClean="0"/>
              <a:t>7/9/19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06843-1D85-4148-B746-DF7D94D9CB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5534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375871-79E3-2746-9683-1953B4C22460}" type="datetimeFigureOut">
              <a:rPr lang="en-US" smtClean="0"/>
              <a:t>7/9/19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806843-1D85-4148-B746-DF7D94D9CB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6275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tiff"/><Relationship Id="rId4" Type="http://schemas.openxmlformats.org/officeDocument/2006/relationships/image" Target="../media/image20.tif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tiff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C:\Users\Chris\University\Teaching\cs221\WWW\slides\img\wall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218821" y="-1"/>
            <a:ext cx="9391552" cy="6848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990600" y="4038600"/>
            <a:ext cx="7391399" cy="2133601"/>
          </a:xfrm>
          <a:prstGeom prst="rect">
            <a:avLst/>
          </a:prstGeom>
          <a:solidFill>
            <a:schemeClr val="accent1">
              <a:lumMod val="20000"/>
              <a:lumOff val="80000"/>
              <a:alpha val="60000"/>
            </a:schemeClr>
          </a:solidFill>
          <a:ln w="38100" cap="flat" cmpd="sng" algn="ctr">
            <a:solidFill>
              <a:srgbClr val="0000FF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CS Bridge</a:t>
            </a:r>
          </a:p>
        </p:txBody>
      </p:sp>
      <p:pic>
        <p:nvPicPr>
          <p:cNvPr id="1028" name="Picture 4" descr="C:\Users\Chris\University\Teaching\cs221\WWW\slides\img\stanford.pn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91200" y="304800"/>
            <a:ext cx="2383383" cy="2378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74465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905462" y="3163124"/>
            <a:ext cx="492750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/>
              <a:t>http://</a:t>
            </a:r>
            <a:r>
              <a:rPr lang="en-US" sz="4000" dirty="0" err="1"/>
              <a:t>ctu.csbridge.org</a:t>
            </a:r>
            <a:endParaRPr lang="en-US" sz="4000" dirty="0"/>
          </a:p>
        </p:txBody>
      </p:sp>
      <p:sp>
        <p:nvSpPr>
          <p:cNvPr id="7" name="Right Arrow 6"/>
          <p:cNvSpPr/>
          <p:nvPr/>
        </p:nvSpPr>
        <p:spPr>
          <a:xfrm rot="2760181">
            <a:off x="1003163" y="1666277"/>
            <a:ext cx="1466542" cy="14796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 rot="15523020">
            <a:off x="3898675" y="4086430"/>
            <a:ext cx="1466542" cy="14796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 rot="7391163">
            <a:off x="6089221" y="1643504"/>
            <a:ext cx="1466542" cy="14796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Course Website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497385" y="6271846"/>
            <a:ext cx="2637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*note that its </a:t>
            </a:r>
            <a:r>
              <a:rPr lang="en-US" b="1" dirty="0"/>
              <a:t>org</a:t>
            </a:r>
            <a:r>
              <a:rPr lang="en-US" dirty="0"/>
              <a:t> not </a:t>
            </a:r>
            <a:r>
              <a:rPr lang="en-US" b="1" dirty="0"/>
              <a:t>com</a:t>
            </a:r>
          </a:p>
        </p:txBody>
      </p:sp>
    </p:spTree>
    <p:extLst>
      <p:ext uri="{BB962C8B-B14F-4D97-AF65-F5344CB8AC3E}">
        <p14:creationId xmlns:p14="http://schemas.microsoft.com/office/powerpoint/2010/main" val="1935350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0053" y="978918"/>
            <a:ext cx="5879081" cy="5879081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Prize Policy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6464" y="3722542"/>
            <a:ext cx="4353986" cy="2897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318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Are there any questions?</a:t>
            </a:r>
          </a:p>
        </p:txBody>
      </p:sp>
    </p:spTree>
    <p:extLst>
      <p:ext uri="{BB962C8B-B14F-4D97-AF65-F5344CB8AC3E}">
        <p14:creationId xmlns:p14="http://schemas.microsoft.com/office/powerpoint/2010/main" val="22971862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About the class</a:t>
            </a:r>
          </a:p>
        </p:txBody>
      </p:sp>
    </p:spTree>
    <p:extLst>
      <p:ext uri="{BB962C8B-B14F-4D97-AF65-F5344CB8AC3E}">
        <p14:creationId xmlns:p14="http://schemas.microsoft.com/office/powerpoint/2010/main" val="1500082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067777"/>
            <a:ext cx="9144000" cy="5304016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Very High Level</a:t>
            </a:r>
          </a:p>
        </p:txBody>
      </p:sp>
    </p:spTree>
    <p:extLst>
      <p:ext uri="{BB962C8B-B14F-4D97-AF65-F5344CB8AC3E}">
        <p14:creationId xmlns:p14="http://schemas.microsoft.com/office/powerpoint/2010/main" val="40176235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Joint Effort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25E2ABA-3237-4B41-BDF8-92D0430108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7109" y="1729409"/>
            <a:ext cx="7044346" cy="397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3345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Great Team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F5A38CE-19E4-AF41-BA49-64D9BA3837E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249298"/>
            <a:ext cx="9144000" cy="515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1165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Prerequisites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3923" y="1403620"/>
            <a:ext cx="5815181" cy="4565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8651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Prerequisite Test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5687857" y="2097701"/>
            <a:ext cx="3251200" cy="3251200"/>
            <a:chOff x="5687857" y="2097701"/>
            <a:chExt cx="3251200" cy="325120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87857" y="2097701"/>
              <a:ext cx="3251200" cy="3251200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8244466" y="4192400"/>
              <a:ext cx="282207" cy="1612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Picture 5" descr="IMG_2280.jpg"/>
          <p:cNvPicPr>
            <a:picLocks noChangeAspect="1"/>
          </p:cNvPicPr>
          <p:nvPr/>
        </p:nvPicPr>
        <p:blipFill rotWithShape="1"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12536" y1="7110" x2="94515" y2="64908"/>
                        <a14:foregroundMark x1="95010" y1="459" x2="18021" y2="64404"/>
                        <a14:foregroundMark x1="12536" y1="10459" x2="16536" y2="69404"/>
                        <a14:foregroundMark x1="96000" y1="3211" x2="93979" y2="67706"/>
                        <a14:foregroundMark x1="80000" y1="31009" x2="80000" y2="31009"/>
                        <a14:foregroundMark x1="19546" y1="26560" x2="21526" y2="48807"/>
                        <a14:foregroundMark x1="31505" y1="12156" x2="84536" y2="2661"/>
                        <a14:foregroundMark x1="17526" y1="7110" x2="60000" y2="4312"/>
                        <a14:foregroundMark x1="90021" y1="16009" x2="16536" y2="19908"/>
                        <a14:foregroundMark x1="30557" y1="61606" x2="78021" y2="62156"/>
                        <a14:foregroundMark x1="34062" y1="58257" x2="75505" y2="56055"/>
                        <a14:foregroundMark x1="48041" y1="47156" x2="57526" y2="47156"/>
                        <a14:foregroundMark x1="84000" y1="19908" x2="86021" y2="53257"/>
                        <a14:foregroundMark x1="95366" y1="72999" x2="91341" y2="83311"/>
                        <a14:foregroundMark x1="91341" y1="83311" x2="96951" y2="74220"/>
                        <a14:foregroundMark x1="96951" y1="74220" x2="88659" y2="80733"/>
                        <a14:foregroundMark x1="88659" y1="80733" x2="88659" y2="84939"/>
                        <a14:foregroundMark x1="24146" y1="14518" x2="35000" y2="15061"/>
                        <a14:foregroundMark x1="35000" y1="15061" x2="57073" y2="12347"/>
                        <a14:foregroundMark x1="57073" y1="12347" x2="67195" y2="12347"/>
                        <a14:foregroundMark x1="67195" y1="12347" x2="77561" y2="11940"/>
                        <a14:foregroundMark x1="77561" y1="11940" x2="78293" y2="11940"/>
                      </a14:backgroundRemoval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0846" y="1591473"/>
            <a:ext cx="4999090" cy="4494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340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8402" y="770777"/>
            <a:ext cx="5549341" cy="5549341"/>
          </a:xfrm>
          <a:prstGeom prst="rect">
            <a:avLst/>
          </a:prstGeom>
        </p:spPr>
      </p:pic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Art of Computer </a:t>
            </a:r>
            <a:r>
              <a:rPr lang="en-US" sz="4000" b="1" i="1" dirty="0">
                <a:solidFill>
                  <a:schemeClr val="tx1"/>
                </a:solidFill>
                <a:latin typeface="Century Gothic"/>
                <a:cs typeface="Century Gothic"/>
              </a:rPr>
              <a:t>Science</a:t>
            </a:r>
          </a:p>
        </p:txBody>
      </p:sp>
    </p:spTree>
    <p:extLst>
      <p:ext uri="{BB962C8B-B14F-4D97-AF65-F5344CB8AC3E}">
        <p14:creationId xmlns:p14="http://schemas.microsoft.com/office/powerpoint/2010/main" val="8792118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BA81164-5505-4F4F-B8AC-41902560475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10691" y="491837"/>
            <a:ext cx="3941617" cy="39416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C17CE27-0E2F-7E47-906A-DC530F4F1B8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746356"/>
            <a:ext cx="9144000" cy="2111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6482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Why Java?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6483927"/>
            <a:ext cx="9143999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/>
              <a:t>http://</a:t>
            </a:r>
            <a:r>
              <a:rPr lang="en-US" dirty="0" err="1"/>
              <a:t>www.codingdojo.com</a:t>
            </a:r>
            <a:r>
              <a:rPr lang="en-US" dirty="0"/>
              <a:t>/blog/7-most-in-demand-programming-languages-of-2018/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3820" y="910283"/>
            <a:ext cx="5431906" cy="30098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25342" y="4123112"/>
            <a:ext cx="2028368" cy="2186130"/>
          </a:xfrm>
          <a:prstGeom prst="rect">
            <a:avLst/>
          </a:prstGeom>
        </p:spPr>
      </p:pic>
      <p:sp>
        <p:nvSpPr>
          <p:cNvPr id="10" name="Oval 9"/>
          <p:cNvSpPr/>
          <p:nvPr/>
        </p:nvSpPr>
        <p:spPr>
          <a:xfrm>
            <a:off x="1246911" y="1413164"/>
            <a:ext cx="964276" cy="964276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1" name="Oval 10"/>
          <p:cNvSpPr/>
          <p:nvPr/>
        </p:nvSpPr>
        <p:spPr>
          <a:xfrm>
            <a:off x="1246911" y="4541520"/>
            <a:ext cx="964276" cy="964276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D8553D-5E7A-2348-BDF2-5DF7ACD9309F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18729" y="2906486"/>
            <a:ext cx="1287812" cy="664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2254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Breakout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8266356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What if I fall behind?</a:t>
            </a:r>
          </a:p>
        </p:txBody>
      </p:sp>
    </p:spTree>
    <p:extLst>
      <p:ext uri="{BB962C8B-B14F-4D97-AF65-F5344CB8AC3E}">
        <p14:creationId xmlns:p14="http://schemas.microsoft.com/office/powerpoint/2010/main" val="23469167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65200"/>
            <a:ext cx="9011352" cy="5639362"/>
          </a:xfrm>
          <a:prstGeom prst="rect">
            <a:avLst/>
          </a:prstGeom>
        </p:spPr>
      </p:pic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To Try is to Succeed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41002925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152400" y="6477060"/>
            <a:ext cx="3733800" cy="365125"/>
          </a:xfrm>
        </p:spPr>
        <p:txBody>
          <a:bodyPr/>
          <a:lstStyle/>
          <a:p>
            <a:fld id="{B11D738E-8962-435F-8C43-147B8DD7E819}" type="datetime1">
              <a:rPr lang="en-US" smtClean="0"/>
              <a:t>7/9/19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28678" name="Picture 6" descr="http://users.ox.ac.uk/~pemb2247/images/Cliff%20diving%201,%20Dubrovnik.JPG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4617" y="-114301"/>
            <a:ext cx="9301017" cy="7088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Lets Get Started</a:t>
            </a:r>
          </a:p>
        </p:txBody>
      </p:sp>
    </p:spTree>
    <p:extLst>
      <p:ext uri="{BB962C8B-B14F-4D97-AF65-F5344CB8AC3E}">
        <p14:creationId xmlns:p14="http://schemas.microsoft.com/office/powerpoint/2010/main" val="13766473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4100" y="2644578"/>
            <a:ext cx="2387600" cy="2400300"/>
          </a:xfrm>
          <a:prstGeom prst="rect">
            <a:avLst/>
          </a:prstGeom>
        </p:spPr>
      </p:pic>
      <p:sp>
        <p:nvSpPr>
          <p:cNvPr id="3" name="Rounded Rectangular Callout 2"/>
          <p:cNvSpPr/>
          <p:nvPr/>
        </p:nvSpPr>
        <p:spPr>
          <a:xfrm>
            <a:off x="3411628" y="1301277"/>
            <a:ext cx="2711143" cy="940247"/>
          </a:xfrm>
          <a:prstGeom prst="wedgeRoundRectCallout">
            <a:avLst>
              <a:gd name="adj1" fmla="val -33229"/>
              <a:gd name="adj2" fmla="val 82029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Ahoy!</a:t>
            </a:r>
          </a:p>
        </p:txBody>
      </p:sp>
      <p:sp>
        <p:nvSpPr>
          <p:cNvPr id="54" name="Rounded Rectangular Callout 53"/>
          <p:cNvSpPr/>
          <p:nvPr/>
        </p:nvSpPr>
        <p:spPr>
          <a:xfrm>
            <a:off x="2258688" y="5270152"/>
            <a:ext cx="2711143" cy="940247"/>
          </a:xfrm>
          <a:prstGeom prst="wedgeRoundRectCallout">
            <a:avLst>
              <a:gd name="adj1" fmla="val -16201"/>
              <a:gd name="adj2" fmla="val -76201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err="1"/>
              <a:t>jak</a:t>
            </a:r>
            <a:r>
              <a:rPr lang="en-US" sz="2800" dirty="0"/>
              <a:t> se </a:t>
            </a:r>
            <a:r>
              <a:rPr lang="en-US" sz="2800" dirty="0" err="1"/>
              <a:t>máš</a:t>
            </a:r>
            <a:r>
              <a:rPr lang="en-US" sz="2800" dirty="0"/>
              <a:t>?</a:t>
            </a:r>
          </a:p>
        </p:txBody>
      </p:sp>
      <p:pic>
        <p:nvPicPr>
          <p:cNvPr id="55" name="Picture 22" descr="Pattis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68056" y="857655"/>
            <a:ext cx="2648889" cy="276018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Meet </a:t>
            </a:r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Karel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!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590120"/>
            <a:ext cx="2134617" cy="250177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A5F767B-A908-7C41-861D-7A8168D0C950}"/>
              </a:ext>
            </a:extLst>
          </p:cNvPr>
          <p:cNvSpPr/>
          <p:nvPr/>
        </p:nvSpPr>
        <p:spPr>
          <a:xfrm>
            <a:off x="6227610" y="6396335"/>
            <a:ext cx="176073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>
                <a:solidFill>
                  <a:srgbClr val="000000"/>
                </a:solidFill>
                <a:latin typeface="Linux Libertine"/>
              </a:rPr>
              <a:t>Karel </a:t>
            </a:r>
            <a:r>
              <a:rPr lang="en-GB" sz="2400" dirty="0" err="1">
                <a:solidFill>
                  <a:srgbClr val="000000"/>
                </a:solidFill>
                <a:latin typeface="Linux Libertine"/>
              </a:rPr>
              <a:t>Čapek</a:t>
            </a:r>
            <a:endParaRPr lang="en-GB" sz="2400" b="0" i="0" dirty="0">
              <a:solidFill>
                <a:srgbClr val="000000"/>
              </a:solidFill>
              <a:effectLst/>
              <a:latin typeface="Linux Libertine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D4D0959-9A37-1446-9598-6C8D7ADEA5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59639" y="3810865"/>
            <a:ext cx="1965090" cy="26201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799E660-5CDD-904C-9A66-71CDA5D0DA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01021" y="3788778"/>
            <a:ext cx="1782098" cy="2592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788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4" grpId="0" animBg="1"/>
      <p:bldP spid="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6169" y="2346404"/>
            <a:ext cx="2387600" cy="2400300"/>
          </a:xfrm>
          <a:prstGeom prst="rect">
            <a:avLst/>
          </a:prstGeom>
        </p:spPr>
      </p:pic>
      <p:sp>
        <p:nvSpPr>
          <p:cNvPr id="3" name="Rounded Rectangular Callout 2"/>
          <p:cNvSpPr/>
          <p:nvPr/>
        </p:nvSpPr>
        <p:spPr>
          <a:xfrm>
            <a:off x="4445297" y="2694707"/>
            <a:ext cx="2711143" cy="1580257"/>
          </a:xfrm>
          <a:prstGeom prst="wedgeRoundRectCallout">
            <a:avLst>
              <a:gd name="adj1" fmla="val -64451"/>
              <a:gd name="adj2" fmla="val 26837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27339" y="2782289"/>
            <a:ext cx="1895273" cy="1421455"/>
          </a:xfrm>
          <a:prstGeom prst="rect">
            <a:avLst/>
          </a:prstGeom>
        </p:spPr>
      </p:pic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Karel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Speaks Java</a:t>
            </a:r>
          </a:p>
        </p:txBody>
      </p:sp>
    </p:spTree>
    <p:extLst>
      <p:ext uri="{BB962C8B-B14F-4D97-AF65-F5344CB8AC3E}">
        <p14:creationId xmlns:p14="http://schemas.microsoft.com/office/powerpoint/2010/main" val="40719865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ectangle 5"/>
          <p:cNvSpPr>
            <a:spLocks noChangeArrowheads="1"/>
          </p:cNvSpPr>
          <p:nvPr/>
        </p:nvSpPr>
        <p:spPr bwMode="auto">
          <a:xfrm>
            <a:off x="955080" y="2140812"/>
            <a:ext cx="4897437" cy="2922587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7" name="Text Box 6"/>
          <p:cNvSpPr txBox="1">
            <a:spLocks noChangeArrowheads="1"/>
          </p:cNvSpPr>
          <p:nvPr/>
        </p:nvSpPr>
        <p:spPr bwMode="auto">
          <a:xfrm>
            <a:off x="1259880" y="4409349"/>
            <a:ext cx="3810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/>
              <a:t>+</a:t>
            </a:r>
          </a:p>
        </p:txBody>
      </p:sp>
      <p:sp>
        <p:nvSpPr>
          <p:cNvPr id="68" name="Line 7"/>
          <p:cNvSpPr>
            <a:spLocks noChangeShapeType="1"/>
          </p:cNvSpPr>
          <p:nvPr/>
        </p:nvSpPr>
        <p:spPr bwMode="auto">
          <a:xfrm>
            <a:off x="942380" y="4098199"/>
            <a:ext cx="1001712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9" name="Line 8"/>
          <p:cNvSpPr>
            <a:spLocks noChangeShapeType="1"/>
          </p:cNvSpPr>
          <p:nvPr/>
        </p:nvSpPr>
        <p:spPr bwMode="auto">
          <a:xfrm rot="16200000">
            <a:off x="1437680" y="4580799"/>
            <a:ext cx="9906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0" name="Line 13"/>
          <p:cNvSpPr>
            <a:spLocks noChangeShapeType="1"/>
          </p:cNvSpPr>
          <p:nvPr/>
        </p:nvSpPr>
        <p:spPr bwMode="auto">
          <a:xfrm>
            <a:off x="1921867" y="4098199"/>
            <a:ext cx="1001713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1" name="Line 14"/>
          <p:cNvSpPr>
            <a:spLocks noChangeShapeType="1"/>
          </p:cNvSpPr>
          <p:nvPr/>
        </p:nvSpPr>
        <p:spPr bwMode="auto">
          <a:xfrm rot="16200000">
            <a:off x="2417167" y="4580799"/>
            <a:ext cx="9906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2" name="Line 15"/>
          <p:cNvSpPr>
            <a:spLocks noChangeShapeType="1"/>
          </p:cNvSpPr>
          <p:nvPr/>
        </p:nvSpPr>
        <p:spPr bwMode="auto">
          <a:xfrm>
            <a:off x="2901355" y="4098199"/>
            <a:ext cx="1001712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3" name="Line 16"/>
          <p:cNvSpPr>
            <a:spLocks noChangeShapeType="1"/>
          </p:cNvSpPr>
          <p:nvPr/>
        </p:nvSpPr>
        <p:spPr bwMode="auto">
          <a:xfrm rot="16200000">
            <a:off x="3396655" y="4580799"/>
            <a:ext cx="9906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4" name="Line 17"/>
          <p:cNvSpPr>
            <a:spLocks noChangeShapeType="1"/>
          </p:cNvSpPr>
          <p:nvPr/>
        </p:nvSpPr>
        <p:spPr bwMode="auto">
          <a:xfrm>
            <a:off x="3880842" y="4098199"/>
            <a:ext cx="1001713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" name="Line 18"/>
          <p:cNvSpPr>
            <a:spLocks noChangeShapeType="1"/>
          </p:cNvSpPr>
          <p:nvPr/>
        </p:nvSpPr>
        <p:spPr bwMode="auto">
          <a:xfrm rot="16200000">
            <a:off x="4376142" y="4580799"/>
            <a:ext cx="9906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6" name="Line 19"/>
          <p:cNvSpPr>
            <a:spLocks noChangeShapeType="1"/>
          </p:cNvSpPr>
          <p:nvPr/>
        </p:nvSpPr>
        <p:spPr bwMode="auto">
          <a:xfrm>
            <a:off x="4860330" y="4098199"/>
            <a:ext cx="1001712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" name="Text Box 23"/>
          <p:cNvSpPr txBox="1">
            <a:spLocks noChangeArrowheads="1"/>
          </p:cNvSpPr>
          <p:nvPr/>
        </p:nvSpPr>
        <p:spPr bwMode="auto">
          <a:xfrm>
            <a:off x="2237780" y="4409349"/>
            <a:ext cx="3810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/>
              <a:t>+</a:t>
            </a:r>
          </a:p>
        </p:txBody>
      </p:sp>
      <p:sp>
        <p:nvSpPr>
          <p:cNvPr id="78" name="Text Box 24"/>
          <p:cNvSpPr txBox="1">
            <a:spLocks noChangeArrowheads="1"/>
          </p:cNvSpPr>
          <p:nvPr/>
        </p:nvSpPr>
        <p:spPr bwMode="auto">
          <a:xfrm>
            <a:off x="3215680" y="4409349"/>
            <a:ext cx="3810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/>
              <a:t>+</a:t>
            </a:r>
          </a:p>
        </p:txBody>
      </p:sp>
      <p:sp>
        <p:nvSpPr>
          <p:cNvPr id="79" name="Text Box 25"/>
          <p:cNvSpPr txBox="1">
            <a:spLocks noChangeArrowheads="1"/>
          </p:cNvSpPr>
          <p:nvPr/>
        </p:nvSpPr>
        <p:spPr bwMode="auto">
          <a:xfrm>
            <a:off x="4193580" y="4409349"/>
            <a:ext cx="3810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/>
              <a:t>+</a:t>
            </a:r>
          </a:p>
        </p:txBody>
      </p:sp>
      <p:sp>
        <p:nvSpPr>
          <p:cNvPr id="80" name="Text Box 26"/>
          <p:cNvSpPr txBox="1">
            <a:spLocks noChangeArrowheads="1"/>
          </p:cNvSpPr>
          <p:nvPr/>
        </p:nvSpPr>
        <p:spPr bwMode="auto">
          <a:xfrm>
            <a:off x="5171480" y="4409349"/>
            <a:ext cx="3810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/>
              <a:t>+</a:t>
            </a:r>
          </a:p>
        </p:txBody>
      </p:sp>
      <p:sp>
        <p:nvSpPr>
          <p:cNvPr id="81" name="Text Box 27"/>
          <p:cNvSpPr txBox="1">
            <a:spLocks noChangeArrowheads="1"/>
          </p:cNvSpPr>
          <p:nvPr/>
        </p:nvSpPr>
        <p:spPr bwMode="auto">
          <a:xfrm>
            <a:off x="1259880" y="3431449"/>
            <a:ext cx="3810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/>
              <a:t>+</a:t>
            </a:r>
          </a:p>
        </p:txBody>
      </p:sp>
      <p:sp>
        <p:nvSpPr>
          <p:cNvPr id="82" name="Line 28"/>
          <p:cNvSpPr>
            <a:spLocks noChangeShapeType="1"/>
          </p:cNvSpPr>
          <p:nvPr/>
        </p:nvSpPr>
        <p:spPr bwMode="auto">
          <a:xfrm>
            <a:off x="942380" y="3120299"/>
            <a:ext cx="1001712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" name="Line 29"/>
          <p:cNvSpPr>
            <a:spLocks noChangeShapeType="1"/>
          </p:cNvSpPr>
          <p:nvPr/>
        </p:nvSpPr>
        <p:spPr bwMode="auto">
          <a:xfrm rot="16200000">
            <a:off x="1437680" y="3602899"/>
            <a:ext cx="9906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4" name="Line 30"/>
          <p:cNvSpPr>
            <a:spLocks noChangeShapeType="1"/>
          </p:cNvSpPr>
          <p:nvPr/>
        </p:nvSpPr>
        <p:spPr bwMode="auto">
          <a:xfrm>
            <a:off x="1921867" y="3120299"/>
            <a:ext cx="1001713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5" name="Line 31"/>
          <p:cNvSpPr>
            <a:spLocks noChangeShapeType="1"/>
          </p:cNvSpPr>
          <p:nvPr/>
        </p:nvSpPr>
        <p:spPr bwMode="auto">
          <a:xfrm rot="16200000">
            <a:off x="2417167" y="3602899"/>
            <a:ext cx="9906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6" name="Line 32"/>
          <p:cNvSpPr>
            <a:spLocks noChangeShapeType="1"/>
          </p:cNvSpPr>
          <p:nvPr/>
        </p:nvSpPr>
        <p:spPr bwMode="auto">
          <a:xfrm>
            <a:off x="2901355" y="3120299"/>
            <a:ext cx="1001712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7" name="Line 33"/>
          <p:cNvSpPr>
            <a:spLocks noChangeShapeType="1"/>
          </p:cNvSpPr>
          <p:nvPr/>
        </p:nvSpPr>
        <p:spPr bwMode="auto">
          <a:xfrm rot="16200000">
            <a:off x="3396655" y="3602899"/>
            <a:ext cx="9906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8" name="Line 34"/>
          <p:cNvSpPr>
            <a:spLocks noChangeShapeType="1"/>
          </p:cNvSpPr>
          <p:nvPr/>
        </p:nvSpPr>
        <p:spPr bwMode="auto">
          <a:xfrm>
            <a:off x="3880842" y="3120299"/>
            <a:ext cx="1001713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9" name="Line 35"/>
          <p:cNvSpPr>
            <a:spLocks noChangeShapeType="1"/>
          </p:cNvSpPr>
          <p:nvPr/>
        </p:nvSpPr>
        <p:spPr bwMode="auto">
          <a:xfrm rot="16200000">
            <a:off x="4376142" y="3602899"/>
            <a:ext cx="9906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0" name="Line 36"/>
          <p:cNvSpPr>
            <a:spLocks noChangeShapeType="1"/>
          </p:cNvSpPr>
          <p:nvPr/>
        </p:nvSpPr>
        <p:spPr bwMode="auto">
          <a:xfrm>
            <a:off x="4860330" y="3120299"/>
            <a:ext cx="1001712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1" name="Text Box 38"/>
          <p:cNvSpPr txBox="1">
            <a:spLocks noChangeArrowheads="1"/>
          </p:cNvSpPr>
          <p:nvPr/>
        </p:nvSpPr>
        <p:spPr bwMode="auto">
          <a:xfrm>
            <a:off x="2237780" y="3431449"/>
            <a:ext cx="3810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/>
              <a:t>+</a:t>
            </a:r>
          </a:p>
        </p:txBody>
      </p:sp>
      <p:sp>
        <p:nvSpPr>
          <p:cNvPr id="92" name="Text Box 39"/>
          <p:cNvSpPr txBox="1">
            <a:spLocks noChangeArrowheads="1"/>
          </p:cNvSpPr>
          <p:nvPr/>
        </p:nvSpPr>
        <p:spPr bwMode="auto">
          <a:xfrm>
            <a:off x="3215680" y="3431449"/>
            <a:ext cx="3810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/>
              <a:t>+</a:t>
            </a:r>
          </a:p>
        </p:txBody>
      </p:sp>
      <p:sp>
        <p:nvSpPr>
          <p:cNvPr id="93" name="Text Box 40"/>
          <p:cNvSpPr txBox="1">
            <a:spLocks noChangeArrowheads="1"/>
          </p:cNvSpPr>
          <p:nvPr/>
        </p:nvSpPr>
        <p:spPr bwMode="auto">
          <a:xfrm>
            <a:off x="4193580" y="3431449"/>
            <a:ext cx="3810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/>
              <a:t>+</a:t>
            </a:r>
          </a:p>
        </p:txBody>
      </p:sp>
      <p:sp>
        <p:nvSpPr>
          <p:cNvPr id="94" name="Text Box 41"/>
          <p:cNvSpPr txBox="1">
            <a:spLocks noChangeArrowheads="1"/>
          </p:cNvSpPr>
          <p:nvPr/>
        </p:nvSpPr>
        <p:spPr bwMode="auto">
          <a:xfrm>
            <a:off x="5171480" y="3431449"/>
            <a:ext cx="3810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/>
              <a:t>+</a:t>
            </a:r>
          </a:p>
        </p:txBody>
      </p:sp>
      <p:sp>
        <p:nvSpPr>
          <p:cNvPr id="95" name="Text Box 42"/>
          <p:cNvSpPr txBox="1">
            <a:spLocks noChangeArrowheads="1"/>
          </p:cNvSpPr>
          <p:nvPr/>
        </p:nvSpPr>
        <p:spPr bwMode="auto">
          <a:xfrm>
            <a:off x="1259880" y="2453549"/>
            <a:ext cx="3810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/>
              <a:t>+</a:t>
            </a:r>
          </a:p>
        </p:txBody>
      </p:sp>
      <p:sp>
        <p:nvSpPr>
          <p:cNvPr id="96" name="Line 44"/>
          <p:cNvSpPr>
            <a:spLocks noChangeShapeType="1"/>
          </p:cNvSpPr>
          <p:nvPr/>
        </p:nvSpPr>
        <p:spPr bwMode="auto">
          <a:xfrm rot="16200000">
            <a:off x="1437680" y="2624999"/>
            <a:ext cx="9906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7" name="Line 46"/>
          <p:cNvSpPr>
            <a:spLocks noChangeShapeType="1"/>
          </p:cNvSpPr>
          <p:nvPr/>
        </p:nvSpPr>
        <p:spPr bwMode="auto">
          <a:xfrm rot="16200000">
            <a:off x="2417167" y="2624999"/>
            <a:ext cx="9906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8" name="Line 48"/>
          <p:cNvSpPr>
            <a:spLocks noChangeShapeType="1"/>
          </p:cNvSpPr>
          <p:nvPr/>
        </p:nvSpPr>
        <p:spPr bwMode="auto">
          <a:xfrm rot="16200000">
            <a:off x="3396655" y="2624999"/>
            <a:ext cx="9906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9" name="Line 50"/>
          <p:cNvSpPr>
            <a:spLocks noChangeShapeType="1"/>
          </p:cNvSpPr>
          <p:nvPr/>
        </p:nvSpPr>
        <p:spPr bwMode="auto">
          <a:xfrm rot="16200000">
            <a:off x="4376142" y="2624999"/>
            <a:ext cx="9906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0" name="Text Box 53"/>
          <p:cNvSpPr txBox="1">
            <a:spLocks noChangeArrowheads="1"/>
          </p:cNvSpPr>
          <p:nvPr/>
        </p:nvSpPr>
        <p:spPr bwMode="auto">
          <a:xfrm>
            <a:off x="2237780" y="2453549"/>
            <a:ext cx="3810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/>
              <a:t>+</a:t>
            </a:r>
          </a:p>
        </p:txBody>
      </p:sp>
      <p:sp>
        <p:nvSpPr>
          <p:cNvPr id="101" name="Text Box 54"/>
          <p:cNvSpPr txBox="1">
            <a:spLocks noChangeArrowheads="1"/>
          </p:cNvSpPr>
          <p:nvPr/>
        </p:nvSpPr>
        <p:spPr bwMode="auto">
          <a:xfrm>
            <a:off x="3215680" y="2453549"/>
            <a:ext cx="3810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/>
              <a:t>+</a:t>
            </a:r>
          </a:p>
        </p:txBody>
      </p:sp>
      <p:sp>
        <p:nvSpPr>
          <p:cNvPr id="102" name="Text Box 55"/>
          <p:cNvSpPr txBox="1">
            <a:spLocks noChangeArrowheads="1"/>
          </p:cNvSpPr>
          <p:nvPr/>
        </p:nvSpPr>
        <p:spPr bwMode="auto">
          <a:xfrm>
            <a:off x="4193580" y="2453549"/>
            <a:ext cx="3810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/>
              <a:t>+</a:t>
            </a:r>
          </a:p>
        </p:txBody>
      </p:sp>
      <p:sp>
        <p:nvSpPr>
          <p:cNvPr id="103" name="Text Box 56"/>
          <p:cNvSpPr txBox="1">
            <a:spLocks noChangeArrowheads="1"/>
          </p:cNvSpPr>
          <p:nvPr/>
        </p:nvSpPr>
        <p:spPr bwMode="auto">
          <a:xfrm>
            <a:off x="5171480" y="2453549"/>
            <a:ext cx="3810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/>
              <a:t>+</a:t>
            </a:r>
          </a:p>
        </p:txBody>
      </p:sp>
      <p:sp>
        <p:nvSpPr>
          <p:cNvPr id="104" name="Text Box 72"/>
          <p:cNvSpPr txBox="1">
            <a:spLocks noChangeArrowheads="1"/>
          </p:cNvSpPr>
          <p:nvPr/>
        </p:nvSpPr>
        <p:spPr bwMode="auto">
          <a:xfrm>
            <a:off x="642342" y="4415699"/>
            <a:ext cx="3048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1600"/>
              <a:t>1</a:t>
            </a:r>
            <a:endParaRPr lang="en-US" sz="1400"/>
          </a:p>
        </p:txBody>
      </p:sp>
      <p:sp>
        <p:nvSpPr>
          <p:cNvPr id="105" name="Text Box 73"/>
          <p:cNvSpPr txBox="1">
            <a:spLocks noChangeArrowheads="1"/>
          </p:cNvSpPr>
          <p:nvPr/>
        </p:nvSpPr>
        <p:spPr bwMode="auto">
          <a:xfrm>
            <a:off x="642342" y="3437799"/>
            <a:ext cx="3048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1600"/>
              <a:t>2</a:t>
            </a:r>
            <a:endParaRPr lang="en-US" sz="1400"/>
          </a:p>
        </p:txBody>
      </p:sp>
      <p:sp>
        <p:nvSpPr>
          <p:cNvPr id="106" name="Text Box 74"/>
          <p:cNvSpPr txBox="1">
            <a:spLocks noChangeArrowheads="1"/>
          </p:cNvSpPr>
          <p:nvPr/>
        </p:nvSpPr>
        <p:spPr bwMode="auto">
          <a:xfrm>
            <a:off x="642342" y="2447199"/>
            <a:ext cx="3048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1600"/>
              <a:t>3</a:t>
            </a:r>
            <a:endParaRPr lang="en-US" sz="1400"/>
          </a:p>
        </p:txBody>
      </p:sp>
      <p:sp>
        <p:nvSpPr>
          <p:cNvPr id="107" name="Text Box 75"/>
          <p:cNvSpPr txBox="1">
            <a:spLocks noChangeArrowheads="1"/>
          </p:cNvSpPr>
          <p:nvPr/>
        </p:nvSpPr>
        <p:spPr bwMode="auto">
          <a:xfrm>
            <a:off x="959842" y="5057049"/>
            <a:ext cx="976313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/>
              <a:t>1</a:t>
            </a:r>
            <a:endParaRPr lang="en-US" sz="1400"/>
          </a:p>
        </p:txBody>
      </p:sp>
      <p:sp>
        <p:nvSpPr>
          <p:cNvPr id="108" name="Text Box 76"/>
          <p:cNvSpPr txBox="1">
            <a:spLocks noChangeArrowheads="1"/>
          </p:cNvSpPr>
          <p:nvPr/>
        </p:nvSpPr>
        <p:spPr bwMode="auto">
          <a:xfrm>
            <a:off x="1926630" y="5063399"/>
            <a:ext cx="976312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/>
              <a:t>2</a:t>
            </a:r>
            <a:endParaRPr lang="en-US" sz="1400"/>
          </a:p>
        </p:txBody>
      </p:sp>
      <p:sp>
        <p:nvSpPr>
          <p:cNvPr id="109" name="Text Box 77"/>
          <p:cNvSpPr txBox="1">
            <a:spLocks noChangeArrowheads="1"/>
          </p:cNvSpPr>
          <p:nvPr/>
        </p:nvSpPr>
        <p:spPr bwMode="auto">
          <a:xfrm>
            <a:off x="2906117" y="5069749"/>
            <a:ext cx="976313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/>
              <a:t>3</a:t>
            </a:r>
            <a:endParaRPr lang="en-US" sz="1400"/>
          </a:p>
        </p:txBody>
      </p:sp>
      <p:sp>
        <p:nvSpPr>
          <p:cNvPr id="110" name="Text Box 78"/>
          <p:cNvSpPr txBox="1">
            <a:spLocks noChangeArrowheads="1"/>
          </p:cNvSpPr>
          <p:nvPr/>
        </p:nvSpPr>
        <p:spPr bwMode="auto">
          <a:xfrm>
            <a:off x="3885605" y="5076099"/>
            <a:ext cx="976312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/>
              <a:t>4</a:t>
            </a:r>
            <a:endParaRPr lang="en-US" sz="1400"/>
          </a:p>
        </p:txBody>
      </p:sp>
      <p:sp>
        <p:nvSpPr>
          <p:cNvPr id="111" name="Text Box 79"/>
          <p:cNvSpPr txBox="1">
            <a:spLocks noChangeArrowheads="1"/>
          </p:cNvSpPr>
          <p:nvPr/>
        </p:nvSpPr>
        <p:spPr bwMode="auto">
          <a:xfrm>
            <a:off x="4865092" y="5082449"/>
            <a:ext cx="976313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/>
              <a:t>5</a:t>
            </a:r>
            <a:endParaRPr lang="en-US" sz="1400"/>
          </a:p>
        </p:txBody>
      </p:sp>
      <p:pic>
        <p:nvPicPr>
          <p:cNvPr id="112" name="Picture 11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9157" y="4182270"/>
            <a:ext cx="837100" cy="84155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89379" y="2743281"/>
            <a:ext cx="1709215" cy="177241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169517" y="2257877"/>
            <a:ext cx="91773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dirty="0"/>
              <a:t>North</a:t>
            </a:r>
          </a:p>
        </p:txBody>
      </p:sp>
      <p:sp>
        <p:nvSpPr>
          <p:cNvPr id="116" name="TextBox 115"/>
          <p:cNvSpPr txBox="1"/>
          <p:nvPr/>
        </p:nvSpPr>
        <p:spPr>
          <a:xfrm>
            <a:off x="7169517" y="4515700"/>
            <a:ext cx="914884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dirty="0"/>
              <a:t>South</a:t>
            </a:r>
          </a:p>
        </p:txBody>
      </p:sp>
      <p:sp>
        <p:nvSpPr>
          <p:cNvPr id="117" name="TextBox 116"/>
          <p:cNvSpPr txBox="1"/>
          <p:nvPr/>
        </p:nvSpPr>
        <p:spPr>
          <a:xfrm>
            <a:off x="6086630" y="3361276"/>
            <a:ext cx="8350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West</a:t>
            </a:r>
          </a:p>
        </p:txBody>
      </p:sp>
      <p:sp>
        <p:nvSpPr>
          <p:cNvPr id="118" name="TextBox 117"/>
          <p:cNvSpPr txBox="1"/>
          <p:nvPr/>
        </p:nvSpPr>
        <p:spPr>
          <a:xfrm>
            <a:off x="8399256" y="3377818"/>
            <a:ext cx="7058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East</a:t>
            </a:r>
          </a:p>
        </p:txBody>
      </p:sp>
      <p:sp>
        <p:nvSpPr>
          <p:cNvPr id="57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Karel’s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 World</a:t>
            </a:r>
          </a:p>
        </p:txBody>
      </p:sp>
    </p:spTree>
    <p:extLst>
      <p:ext uri="{BB962C8B-B14F-4D97-AF65-F5344CB8AC3E}">
        <p14:creationId xmlns:p14="http://schemas.microsoft.com/office/powerpoint/2010/main" val="40160134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836" name="Rectangle 4"/>
          <p:cNvSpPr>
            <a:spLocks noChangeArrowheads="1"/>
          </p:cNvSpPr>
          <p:nvPr/>
        </p:nvSpPr>
        <p:spPr bwMode="auto">
          <a:xfrm>
            <a:off x="2521884" y="1984857"/>
            <a:ext cx="3939747" cy="2922587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504837" name="Group 5"/>
          <p:cNvGrpSpPr>
            <a:grpSpLocks/>
          </p:cNvGrpSpPr>
          <p:nvPr/>
        </p:nvGrpSpPr>
        <p:grpSpPr bwMode="auto">
          <a:xfrm>
            <a:off x="4489956" y="3929544"/>
            <a:ext cx="1981200" cy="990600"/>
            <a:chOff x="3184" y="3336"/>
            <a:chExt cx="1248" cy="624"/>
          </a:xfrm>
        </p:grpSpPr>
        <p:sp>
          <p:nvSpPr>
            <p:cNvPr id="504838" name="Line 6"/>
            <p:cNvSpPr>
              <a:spLocks noChangeShapeType="1"/>
            </p:cNvSpPr>
            <p:nvPr/>
          </p:nvSpPr>
          <p:spPr bwMode="auto">
            <a:xfrm rot="-5400000">
              <a:off x="2879" y="3648"/>
              <a:ext cx="62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4839" name="Line 7"/>
            <p:cNvSpPr>
              <a:spLocks noChangeShapeType="1"/>
            </p:cNvSpPr>
            <p:nvPr/>
          </p:nvSpPr>
          <p:spPr bwMode="auto">
            <a:xfrm>
              <a:off x="3184" y="3344"/>
              <a:ext cx="63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4840" name="Line 8"/>
            <p:cNvSpPr>
              <a:spLocks noChangeShapeType="1"/>
            </p:cNvSpPr>
            <p:nvPr/>
          </p:nvSpPr>
          <p:spPr bwMode="auto">
            <a:xfrm>
              <a:off x="3801" y="3344"/>
              <a:ext cx="63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504841" name="Group 9"/>
          <p:cNvGrpSpPr>
            <a:grpSpLocks/>
          </p:cNvGrpSpPr>
          <p:nvPr/>
        </p:nvGrpSpPr>
        <p:grpSpPr bwMode="auto">
          <a:xfrm>
            <a:off x="1891218" y="2291244"/>
            <a:ext cx="4549782" cy="2965450"/>
            <a:chOff x="1547" y="2304"/>
            <a:chExt cx="2866" cy="1868"/>
          </a:xfrm>
        </p:grpSpPr>
        <p:sp>
          <p:nvSpPr>
            <p:cNvPr id="504843" name="Text Box 11"/>
            <p:cNvSpPr txBox="1">
              <a:spLocks noChangeArrowheads="1"/>
            </p:cNvSpPr>
            <p:nvPr/>
          </p:nvSpPr>
          <p:spPr bwMode="auto">
            <a:xfrm>
              <a:off x="2149" y="3540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04844" name="Text Box 12"/>
            <p:cNvSpPr txBox="1">
              <a:spLocks noChangeArrowheads="1"/>
            </p:cNvSpPr>
            <p:nvPr/>
          </p:nvSpPr>
          <p:spPr bwMode="auto">
            <a:xfrm>
              <a:off x="2765" y="3540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04845" name="Text Box 13"/>
            <p:cNvSpPr txBox="1">
              <a:spLocks noChangeArrowheads="1"/>
            </p:cNvSpPr>
            <p:nvPr/>
          </p:nvSpPr>
          <p:spPr bwMode="auto">
            <a:xfrm>
              <a:off x="3381" y="3540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04846" name="Text Box 14"/>
            <p:cNvSpPr txBox="1">
              <a:spLocks noChangeArrowheads="1"/>
            </p:cNvSpPr>
            <p:nvPr/>
          </p:nvSpPr>
          <p:spPr bwMode="auto">
            <a:xfrm>
              <a:off x="3997" y="3540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04848" name="Text Box 16"/>
            <p:cNvSpPr txBox="1">
              <a:spLocks noChangeArrowheads="1"/>
            </p:cNvSpPr>
            <p:nvPr/>
          </p:nvSpPr>
          <p:spPr bwMode="auto">
            <a:xfrm>
              <a:off x="2149" y="2924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04849" name="Text Box 17"/>
            <p:cNvSpPr txBox="1">
              <a:spLocks noChangeArrowheads="1"/>
            </p:cNvSpPr>
            <p:nvPr/>
          </p:nvSpPr>
          <p:spPr bwMode="auto">
            <a:xfrm>
              <a:off x="2765" y="2924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dirty="0"/>
                <a:t>+</a:t>
              </a:r>
            </a:p>
          </p:txBody>
        </p:sp>
        <p:sp>
          <p:nvSpPr>
            <p:cNvPr id="504850" name="Text Box 18"/>
            <p:cNvSpPr txBox="1">
              <a:spLocks noChangeArrowheads="1"/>
            </p:cNvSpPr>
            <p:nvPr/>
          </p:nvSpPr>
          <p:spPr bwMode="auto">
            <a:xfrm>
              <a:off x="3381" y="2924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04851" name="Text Box 19"/>
            <p:cNvSpPr txBox="1">
              <a:spLocks noChangeArrowheads="1"/>
            </p:cNvSpPr>
            <p:nvPr/>
          </p:nvSpPr>
          <p:spPr bwMode="auto">
            <a:xfrm>
              <a:off x="3997" y="2924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04853" name="Text Box 21"/>
            <p:cNvSpPr txBox="1">
              <a:spLocks noChangeArrowheads="1"/>
            </p:cNvSpPr>
            <p:nvPr/>
          </p:nvSpPr>
          <p:spPr bwMode="auto">
            <a:xfrm>
              <a:off x="2149" y="2308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04854" name="Text Box 22"/>
            <p:cNvSpPr txBox="1">
              <a:spLocks noChangeArrowheads="1"/>
            </p:cNvSpPr>
            <p:nvPr/>
          </p:nvSpPr>
          <p:spPr bwMode="auto">
            <a:xfrm>
              <a:off x="2765" y="2308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04855" name="Text Box 23"/>
            <p:cNvSpPr txBox="1">
              <a:spLocks noChangeArrowheads="1"/>
            </p:cNvSpPr>
            <p:nvPr/>
          </p:nvSpPr>
          <p:spPr bwMode="auto">
            <a:xfrm>
              <a:off x="3381" y="2308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04856" name="Text Box 24"/>
            <p:cNvSpPr txBox="1">
              <a:spLocks noChangeArrowheads="1"/>
            </p:cNvSpPr>
            <p:nvPr/>
          </p:nvSpPr>
          <p:spPr bwMode="auto">
            <a:xfrm>
              <a:off x="3997" y="2308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04857" name="Text Box 25"/>
            <p:cNvSpPr txBox="1">
              <a:spLocks noChangeArrowheads="1"/>
            </p:cNvSpPr>
            <p:nvPr/>
          </p:nvSpPr>
          <p:spPr bwMode="auto">
            <a:xfrm>
              <a:off x="1547" y="3544"/>
              <a:ext cx="192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r">
                <a:spcBef>
                  <a:spcPct val="50000"/>
                </a:spcBef>
              </a:pPr>
              <a:r>
                <a:rPr lang="en-US" sz="1600" dirty="0"/>
                <a:t>1</a:t>
              </a:r>
              <a:endParaRPr lang="en-US" sz="1400" dirty="0"/>
            </a:p>
          </p:txBody>
        </p:sp>
        <p:sp>
          <p:nvSpPr>
            <p:cNvPr id="504858" name="Text Box 26"/>
            <p:cNvSpPr txBox="1">
              <a:spLocks noChangeArrowheads="1"/>
            </p:cNvSpPr>
            <p:nvPr/>
          </p:nvSpPr>
          <p:spPr bwMode="auto">
            <a:xfrm>
              <a:off x="1547" y="2928"/>
              <a:ext cx="192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r">
                <a:spcBef>
                  <a:spcPct val="50000"/>
                </a:spcBef>
              </a:pPr>
              <a:r>
                <a:rPr lang="en-US" sz="1600"/>
                <a:t>2</a:t>
              </a:r>
              <a:endParaRPr lang="en-US" sz="1400"/>
            </a:p>
          </p:txBody>
        </p:sp>
        <p:sp>
          <p:nvSpPr>
            <p:cNvPr id="504859" name="Text Box 27"/>
            <p:cNvSpPr txBox="1">
              <a:spLocks noChangeArrowheads="1"/>
            </p:cNvSpPr>
            <p:nvPr/>
          </p:nvSpPr>
          <p:spPr bwMode="auto">
            <a:xfrm>
              <a:off x="1547" y="2304"/>
              <a:ext cx="192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r">
                <a:spcBef>
                  <a:spcPct val="50000"/>
                </a:spcBef>
              </a:pPr>
              <a:r>
                <a:rPr lang="en-US" sz="1600"/>
                <a:t>3</a:t>
              </a:r>
              <a:endParaRPr lang="en-US" sz="1400"/>
            </a:p>
          </p:txBody>
        </p:sp>
        <p:sp>
          <p:nvSpPr>
            <p:cNvPr id="504860" name="Text Box 28"/>
            <p:cNvSpPr txBox="1">
              <a:spLocks noChangeArrowheads="1"/>
            </p:cNvSpPr>
            <p:nvPr/>
          </p:nvSpPr>
          <p:spPr bwMode="auto">
            <a:xfrm>
              <a:off x="1955" y="3948"/>
              <a:ext cx="615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1</a:t>
              </a:r>
              <a:endParaRPr lang="en-US" sz="1400"/>
            </a:p>
          </p:txBody>
        </p:sp>
        <p:sp>
          <p:nvSpPr>
            <p:cNvPr id="504861" name="Text Box 29"/>
            <p:cNvSpPr txBox="1">
              <a:spLocks noChangeArrowheads="1"/>
            </p:cNvSpPr>
            <p:nvPr/>
          </p:nvSpPr>
          <p:spPr bwMode="auto">
            <a:xfrm>
              <a:off x="2564" y="3952"/>
              <a:ext cx="615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2</a:t>
              </a:r>
              <a:endParaRPr lang="en-US" sz="1400"/>
            </a:p>
          </p:txBody>
        </p:sp>
        <p:sp>
          <p:nvSpPr>
            <p:cNvPr id="504862" name="Text Box 30"/>
            <p:cNvSpPr txBox="1">
              <a:spLocks noChangeArrowheads="1"/>
            </p:cNvSpPr>
            <p:nvPr/>
          </p:nvSpPr>
          <p:spPr bwMode="auto">
            <a:xfrm>
              <a:off x="3181" y="3956"/>
              <a:ext cx="615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3</a:t>
              </a:r>
              <a:endParaRPr lang="en-US" sz="1400"/>
            </a:p>
          </p:txBody>
        </p:sp>
        <p:sp>
          <p:nvSpPr>
            <p:cNvPr id="504863" name="Text Box 31"/>
            <p:cNvSpPr txBox="1">
              <a:spLocks noChangeArrowheads="1"/>
            </p:cNvSpPr>
            <p:nvPr/>
          </p:nvSpPr>
          <p:spPr bwMode="auto">
            <a:xfrm>
              <a:off x="3798" y="3960"/>
              <a:ext cx="615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4</a:t>
              </a:r>
              <a:endParaRPr lang="en-US" sz="1400"/>
            </a:p>
          </p:txBody>
        </p:sp>
      </p:grpSp>
      <p:grpSp>
        <p:nvGrpSpPr>
          <p:cNvPr id="504868" name="Group 36"/>
          <p:cNvGrpSpPr>
            <a:grpSpLocks/>
          </p:cNvGrpSpPr>
          <p:nvPr/>
        </p:nvGrpSpPr>
        <p:grpSpPr bwMode="auto">
          <a:xfrm>
            <a:off x="2606122" y="3993044"/>
            <a:ext cx="795338" cy="846138"/>
            <a:chOff x="216" y="2155"/>
            <a:chExt cx="501" cy="533"/>
          </a:xfrm>
        </p:grpSpPr>
        <p:sp>
          <p:nvSpPr>
            <p:cNvPr id="504869" name="Rectangle 37"/>
            <p:cNvSpPr>
              <a:spLocks noChangeArrowheads="1"/>
            </p:cNvSpPr>
            <p:nvPr/>
          </p:nvSpPr>
          <p:spPr bwMode="auto">
            <a:xfrm>
              <a:off x="384" y="2304"/>
              <a:ext cx="192" cy="19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504870" name="Picture 38" descr="Karel"/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6" y="2155"/>
              <a:ext cx="501" cy="5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1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Walls</a:t>
            </a:r>
          </a:p>
        </p:txBody>
      </p:sp>
    </p:spTree>
    <p:extLst>
      <p:ext uri="{BB962C8B-B14F-4D97-AF65-F5344CB8AC3E}">
        <p14:creationId xmlns:p14="http://schemas.microsoft.com/office/powerpoint/2010/main" val="21468080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1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Beepers</a:t>
            </a:r>
          </a:p>
        </p:txBody>
      </p:sp>
      <p:sp>
        <p:nvSpPr>
          <p:cNvPr id="37" name="Rectangle 4"/>
          <p:cNvSpPr>
            <a:spLocks noChangeArrowheads="1"/>
          </p:cNvSpPr>
          <p:nvPr/>
        </p:nvSpPr>
        <p:spPr bwMode="auto">
          <a:xfrm>
            <a:off x="2521884" y="1984857"/>
            <a:ext cx="3939747" cy="2922587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38" name="Group 5"/>
          <p:cNvGrpSpPr>
            <a:grpSpLocks/>
          </p:cNvGrpSpPr>
          <p:nvPr/>
        </p:nvGrpSpPr>
        <p:grpSpPr bwMode="auto">
          <a:xfrm>
            <a:off x="4489956" y="3929544"/>
            <a:ext cx="1981200" cy="990600"/>
            <a:chOff x="3184" y="3336"/>
            <a:chExt cx="1248" cy="624"/>
          </a:xfrm>
        </p:grpSpPr>
        <p:sp>
          <p:nvSpPr>
            <p:cNvPr id="39" name="Line 6"/>
            <p:cNvSpPr>
              <a:spLocks noChangeShapeType="1"/>
            </p:cNvSpPr>
            <p:nvPr/>
          </p:nvSpPr>
          <p:spPr bwMode="auto">
            <a:xfrm rot="-5400000">
              <a:off x="2879" y="3648"/>
              <a:ext cx="62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" name="Line 7"/>
            <p:cNvSpPr>
              <a:spLocks noChangeShapeType="1"/>
            </p:cNvSpPr>
            <p:nvPr/>
          </p:nvSpPr>
          <p:spPr bwMode="auto">
            <a:xfrm>
              <a:off x="3184" y="3344"/>
              <a:ext cx="63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" name="Line 8"/>
            <p:cNvSpPr>
              <a:spLocks noChangeShapeType="1"/>
            </p:cNvSpPr>
            <p:nvPr/>
          </p:nvSpPr>
          <p:spPr bwMode="auto">
            <a:xfrm>
              <a:off x="3801" y="3344"/>
              <a:ext cx="63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43" name="Group 9"/>
          <p:cNvGrpSpPr>
            <a:grpSpLocks/>
          </p:cNvGrpSpPr>
          <p:nvPr/>
        </p:nvGrpSpPr>
        <p:grpSpPr bwMode="auto">
          <a:xfrm>
            <a:off x="1891218" y="2291244"/>
            <a:ext cx="4549782" cy="2965450"/>
            <a:chOff x="1547" y="2304"/>
            <a:chExt cx="2866" cy="1868"/>
          </a:xfrm>
        </p:grpSpPr>
        <p:sp>
          <p:nvSpPr>
            <p:cNvPr id="44" name="Text Box 11"/>
            <p:cNvSpPr txBox="1">
              <a:spLocks noChangeArrowheads="1"/>
            </p:cNvSpPr>
            <p:nvPr/>
          </p:nvSpPr>
          <p:spPr bwMode="auto">
            <a:xfrm>
              <a:off x="2149" y="3540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45" name="Text Box 12"/>
            <p:cNvSpPr txBox="1">
              <a:spLocks noChangeArrowheads="1"/>
            </p:cNvSpPr>
            <p:nvPr/>
          </p:nvSpPr>
          <p:spPr bwMode="auto">
            <a:xfrm>
              <a:off x="2765" y="3540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46" name="Text Box 13"/>
            <p:cNvSpPr txBox="1">
              <a:spLocks noChangeArrowheads="1"/>
            </p:cNvSpPr>
            <p:nvPr/>
          </p:nvSpPr>
          <p:spPr bwMode="auto">
            <a:xfrm>
              <a:off x="3381" y="3540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47" name="Text Box 14"/>
            <p:cNvSpPr txBox="1">
              <a:spLocks noChangeArrowheads="1"/>
            </p:cNvSpPr>
            <p:nvPr/>
          </p:nvSpPr>
          <p:spPr bwMode="auto">
            <a:xfrm>
              <a:off x="3997" y="3540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48" name="Text Box 16"/>
            <p:cNvSpPr txBox="1">
              <a:spLocks noChangeArrowheads="1"/>
            </p:cNvSpPr>
            <p:nvPr/>
          </p:nvSpPr>
          <p:spPr bwMode="auto">
            <a:xfrm>
              <a:off x="2149" y="2924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49" name="Text Box 17"/>
            <p:cNvSpPr txBox="1">
              <a:spLocks noChangeArrowheads="1"/>
            </p:cNvSpPr>
            <p:nvPr/>
          </p:nvSpPr>
          <p:spPr bwMode="auto">
            <a:xfrm>
              <a:off x="2765" y="2924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dirty="0"/>
                <a:t>+</a:t>
              </a:r>
            </a:p>
          </p:txBody>
        </p:sp>
        <p:sp>
          <p:nvSpPr>
            <p:cNvPr id="50" name="Text Box 18"/>
            <p:cNvSpPr txBox="1">
              <a:spLocks noChangeArrowheads="1"/>
            </p:cNvSpPr>
            <p:nvPr/>
          </p:nvSpPr>
          <p:spPr bwMode="auto">
            <a:xfrm>
              <a:off x="3381" y="2924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1" name="Text Box 19"/>
            <p:cNvSpPr txBox="1">
              <a:spLocks noChangeArrowheads="1"/>
            </p:cNvSpPr>
            <p:nvPr/>
          </p:nvSpPr>
          <p:spPr bwMode="auto">
            <a:xfrm>
              <a:off x="3997" y="2924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2" name="Text Box 21"/>
            <p:cNvSpPr txBox="1">
              <a:spLocks noChangeArrowheads="1"/>
            </p:cNvSpPr>
            <p:nvPr/>
          </p:nvSpPr>
          <p:spPr bwMode="auto">
            <a:xfrm>
              <a:off x="2149" y="2308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3" name="Text Box 22"/>
            <p:cNvSpPr txBox="1">
              <a:spLocks noChangeArrowheads="1"/>
            </p:cNvSpPr>
            <p:nvPr/>
          </p:nvSpPr>
          <p:spPr bwMode="auto">
            <a:xfrm>
              <a:off x="2765" y="2308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4" name="Text Box 23"/>
            <p:cNvSpPr txBox="1">
              <a:spLocks noChangeArrowheads="1"/>
            </p:cNvSpPr>
            <p:nvPr/>
          </p:nvSpPr>
          <p:spPr bwMode="auto">
            <a:xfrm>
              <a:off x="3381" y="2308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5" name="Text Box 24"/>
            <p:cNvSpPr txBox="1">
              <a:spLocks noChangeArrowheads="1"/>
            </p:cNvSpPr>
            <p:nvPr/>
          </p:nvSpPr>
          <p:spPr bwMode="auto">
            <a:xfrm>
              <a:off x="3997" y="2308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6" name="Text Box 25"/>
            <p:cNvSpPr txBox="1">
              <a:spLocks noChangeArrowheads="1"/>
            </p:cNvSpPr>
            <p:nvPr/>
          </p:nvSpPr>
          <p:spPr bwMode="auto">
            <a:xfrm>
              <a:off x="1547" y="3544"/>
              <a:ext cx="192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r">
                <a:spcBef>
                  <a:spcPct val="50000"/>
                </a:spcBef>
              </a:pPr>
              <a:r>
                <a:rPr lang="en-US" sz="1600" dirty="0"/>
                <a:t>1</a:t>
              </a:r>
              <a:endParaRPr lang="en-US" sz="1400" dirty="0"/>
            </a:p>
          </p:txBody>
        </p:sp>
        <p:sp>
          <p:nvSpPr>
            <p:cNvPr id="57" name="Text Box 26"/>
            <p:cNvSpPr txBox="1">
              <a:spLocks noChangeArrowheads="1"/>
            </p:cNvSpPr>
            <p:nvPr/>
          </p:nvSpPr>
          <p:spPr bwMode="auto">
            <a:xfrm>
              <a:off x="1547" y="2928"/>
              <a:ext cx="192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r">
                <a:spcBef>
                  <a:spcPct val="50000"/>
                </a:spcBef>
              </a:pPr>
              <a:r>
                <a:rPr lang="en-US" sz="1600"/>
                <a:t>2</a:t>
              </a:r>
              <a:endParaRPr lang="en-US" sz="1400"/>
            </a:p>
          </p:txBody>
        </p:sp>
        <p:sp>
          <p:nvSpPr>
            <p:cNvPr id="58" name="Text Box 27"/>
            <p:cNvSpPr txBox="1">
              <a:spLocks noChangeArrowheads="1"/>
            </p:cNvSpPr>
            <p:nvPr/>
          </p:nvSpPr>
          <p:spPr bwMode="auto">
            <a:xfrm>
              <a:off x="1547" y="2304"/>
              <a:ext cx="192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r">
                <a:spcBef>
                  <a:spcPct val="50000"/>
                </a:spcBef>
              </a:pPr>
              <a:r>
                <a:rPr lang="en-US" sz="1600"/>
                <a:t>3</a:t>
              </a:r>
              <a:endParaRPr lang="en-US" sz="1400"/>
            </a:p>
          </p:txBody>
        </p:sp>
        <p:sp>
          <p:nvSpPr>
            <p:cNvPr id="59" name="Text Box 28"/>
            <p:cNvSpPr txBox="1">
              <a:spLocks noChangeArrowheads="1"/>
            </p:cNvSpPr>
            <p:nvPr/>
          </p:nvSpPr>
          <p:spPr bwMode="auto">
            <a:xfrm>
              <a:off x="1955" y="3948"/>
              <a:ext cx="615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1</a:t>
              </a:r>
              <a:endParaRPr lang="en-US" sz="1400"/>
            </a:p>
          </p:txBody>
        </p:sp>
        <p:sp>
          <p:nvSpPr>
            <p:cNvPr id="60" name="Text Box 29"/>
            <p:cNvSpPr txBox="1">
              <a:spLocks noChangeArrowheads="1"/>
            </p:cNvSpPr>
            <p:nvPr/>
          </p:nvSpPr>
          <p:spPr bwMode="auto">
            <a:xfrm>
              <a:off x="2564" y="3952"/>
              <a:ext cx="615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2</a:t>
              </a:r>
              <a:endParaRPr lang="en-US" sz="1400"/>
            </a:p>
          </p:txBody>
        </p:sp>
        <p:sp>
          <p:nvSpPr>
            <p:cNvPr id="61" name="Text Box 30"/>
            <p:cNvSpPr txBox="1">
              <a:spLocks noChangeArrowheads="1"/>
            </p:cNvSpPr>
            <p:nvPr/>
          </p:nvSpPr>
          <p:spPr bwMode="auto">
            <a:xfrm>
              <a:off x="3181" y="3956"/>
              <a:ext cx="615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3</a:t>
              </a:r>
              <a:endParaRPr lang="en-US" sz="1400"/>
            </a:p>
          </p:txBody>
        </p:sp>
        <p:sp>
          <p:nvSpPr>
            <p:cNvPr id="62" name="Text Box 31"/>
            <p:cNvSpPr txBox="1">
              <a:spLocks noChangeArrowheads="1"/>
            </p:cNvSpPr>
            <p:nvPr/>
          </p:nvSpPr>
          <p:spPr bwMode="auto">
            <a:xfrm>
              <a:off x="3798" y="3960"/>
              <a:ext cx="615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4</a:t>
              </a:r>
              <a:endParaRPr lang="en-US" sz="1400"/>
            </a:p>
          </p:txBody>
        </p:sp>
      </p:grpSp>
      <p:grpSp>
        <p:nvGrpSpPr>
          <p:cNvPr id="63" name="Group 36"/>
          <p:cNvGrpSpPr>
            <a:grpSpLocks/>
          </p:cNvGrpSpPr>
          <p:nvPr/>
        </p:nvGrpSpPr>
        <p:grpSpPr bwMode="auto">
          <a:xfrm>
            <a:off x="2606122" y="3993044"/>
            <a:ext cx="795338" cy="846138"/>
            <a:chOff x="216" y="2155"/>
            <a:chExt cx="501" cy="533"/>
          </a:xfrm>
        </p:grpSpPr>
        <p:sp>
          <p:nvSpPr>
            <p:cNvPr id="64" name="Rectangle 37"/>
            <p:cNvSpPr>
              <a:spLocks noChangeArrowheads="1"/>
            </p:cNvSpPr>
            <p:nvPr/>
          </p:nvSpPr>
          <p:spPr bwMode="auto">
            <a:xfrm>
              <a:off x="384" y="2304"/>
              <a:ext cx="192" cy="19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65" name="Picture 38" descr="Karel"/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6" y="2155"/>
              <a:ext cx="501" cy="5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6" name="Picture 39" descr="Beeper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04931" y="4152900"/>
            <a:ext cx="60325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68080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4-06-16 at 12.06.11 AM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92229"/>
            <a:ext cx="9144000" cy="6365771"/>
          </a:xfrm>
          <a:prstGeom prst="rect">
            <a:avLst/>
          </a:prstGeom>
        </p:spPr>
      </p:pic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Stanford?</a:t>
            </a:r>
          </a:p>
        </p:txBody>
      </p:sp>
      <p:sp>
        <p:nvSpPr>
          <p:cNvPr id="7" name="Oval 6"/>
          <p:cNvSpPr/>
          <p:nvPr/>
        </p:nvSpPr>
        <p:spPr>
          <a:xfrm>
            <a:off x="7689223" y="2765814"/>
            <a:ext cx="347929" cy="347929"/>
          </a:xfrm>
          <a:prstGeom prst="ellipse">
            <a:avLst/>
          </a:prstGeom>
          <a:noFill/>
          <a:ln w="76200" cmpd="sng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1979025" y="2879297"/>
            <a:ext cx="347929" cy="347929"/>
          </a:xfrm>
          <a:prstGeom prst="ellipse">
            <a:avLst/>
          </a:prstGeom>
          <a:noFill/>
          <a:ln w="762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8015587" y="4431583"/>
            <a:ext cx="347929" cy="347929"/>
          </a:xfrm>
          <a:prstGeom prst="ellipse">
            <a:avLst/>
          </a:prstGeom>
          <a:noFill/>
          <a:ln w="76200" cmpd="sng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478764" y="3866631"/>
            <a:ext cx="347929" cy="347929"/>
          </a:xfrm>
          <a:prstGeom prst="ellipse">
            <a:avLst/>
          </a:prstGeom>
          <a:noFill/>
          <a:ln w="76200" cmpd="sng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52192" y="4094027"/>
            <a:ext cx="373149" cy="50953"/>
          </a:xfrm>
          <a:prstGeom prst="straightConnector1">
            <a:avLst/>
          </a:prstGeom>
          <a:ln w="76200" cmpd="sng"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8077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239" y="2346404"/>
            <a:ext cx="2387600" cy="2400300"/>
          </a:xfrm>
          <a:prstGeom prst="rect">
            <a:avLst/>
          </a:prstGeom>
        </p:spPr>
      </p:pic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Knows Four Commands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608212" y="1672929"/>
            <a:ext cx="233945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Courier"/>
                <a:cs typeface="Courier"/>
              </a:rPr>
              <a:t>move();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579194" y="2550936"/>
            <a:ext cx="357075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err="1">
                <a:latin typeface="Courier"/>
                <a:cs typeface="Courier"/>
              </a:rPr>
              <a:t>turnLeft</a:t>
            </a:r>
            <a:r>
              <a:rPr lang="en-US" sz="4000" dirty="0">
                <a:latin typeface="Courier"/>
                <a:cs typeface="Courier"/>
              </a:rPr>
              <a:t>();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590491" y="3489411"/>
            <a:ext cx="38785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err="1">
                <a:latin typeface="Courier"/>
                <a:cs typeface="Courier"/>
              </a:rPr>
              <a:t>putBeeper</a:t>
            </a:r>
            <a:r>
              <a:rPr lang="en-US" sz="4000" dirty="0">
                <a:latin typeface="Courier"/>
                <a:cs typeface="Courier"/>
              </a:rPr>
              <a:t>();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601788" y="4508509"/>
            <a:ext cx="41864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err="1">
                <a:latin typeface="Courier"/>
                <a:cs typeface="Courier"/>
              </a:rPr>
              <a:t>pickBeeper</a:t>
            </a:r>
            <a:r>
              <a:rPr lang="en-US" sz="4000" dirty="0">
                <a:latin typeface="Courier"/>
                <a:cs typeface="Courier"/>
              </a:rPr>
              <a:t>();</a:t>
            </a:r>
          </a:p>
        </p:txBody>
      </p:sp>
    </p:spTree>
    <p:extLst>
      <p:ext uri="{BB962C8B-B14F-4D97-AF65-F5344CB8AC3E}">
        <p14:creationId xmlns:p14="http://schemas.microsoft.com/office/powerpoint/2010/main" val="18811509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move();</a:t>
            </a:r>
          </a:p>
        </p:txBody>
      </p:sp>
    </p:spTree>
    <p:extLst>
      <p:ext uri="{BB962C8B-B14F-4D97-AF65-F5344CB8AC3E}">
        <p14:creationId xmlns:p14="http://schemas.microsoft.com/office/powerpoint/2010/main" val="35880272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1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ourier"/>
                <a:cs typeface="Courier"/>
              </a:rPr>
              <a:t>move();</a:t>
            </a:r>
          </a:p>
        </p:txBody>
      </p:sp>
      <p:sp>
        <p:nvSpPr>
          <p:cNvPr id="37" name="Rectangle 4"/>
          <p:cNvSpPr>
            <a:spLocks noChangeArrowheads="1"/>
          </p:cNvSpPr>
          <p:nvPr/>
        </p:nvSpPr>
        <p:spPr bwMode="auto">
          <a:xfrm>
            <a:off x="2521884" y="1984857"/>
            <a:ext cx="3939747" cy="2922587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38" name="Group 5"/>
          <p:cNvGrpSpPr>
            <a:grpSpLocks/>
          </p:cNvGrpSpPr>
          <p:nvPr/>
        </p:nvGrpSpPr>
        <p:grpSpPr bwMode="auto">
          <a:xfrm>
            <a:off x="4489956" y="3929544"/>
            <a:ext cx="1981200" cy="990600"/>
            <a:chOff x="3184" y="3336"/>
            <a:chExt cx="1248" cy="624"/>
          </a:xfrm>
        </p:grpSpPr>
        <p:sp>
          <p:nvSpPr>
            <p:cNvPr id="39" name="Line 6"/>
            <p:cNvSpPr>
              <a:spLocks noChangeShapeType="1"/>
            </p:cNvSpPr>
            <p:nvPr/>
          </p:nvSpPr>
          <p:spPr bwMode="auto">
            <a:xfrm rot="-5400000">
              <a:off x="2879" y="3648"/>
              <a:ext cx="62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" name="Line 7"/>
            <p:cNvSpPr>
              <a:spLocks noChangeShapeType="1"/>
            </p:cNvSpPr>
            <p:nvPr/>
          </p:nvSpPr>
          <p:spPr bwMode="auto">
            <a:xfrm>
              <a:off x="3184" y="3344"/>
              <a:ext cx="63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" name="Line 8"/>
            <p:cNvSpPr>
              <a:spLocks noChangeShapeType="1"/>
            </p:cNvSpPr>
            <p:nvPr/>
          </p:nvSpPr>
          <p:spPr bwMode="auto">
            <a:xfrm>
              <a:off x="3801" y="3344"/>
              <a:ext cx="63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43" name="Group 9"/>
          <p:cNvGrpSpPr>
            <a:grpSpLocks/>
          </p:cNvGrpSpPr>
          <p:nvPr/>
        </p:nvGrpSpPr>
        <p:grpSpPr bwMode="auto">
          <a:xfrm>
            <a:off x="1891218" y="2291244"/>
            <a:ext cx="4549782" cy="2965450"/>
            <a:chOff x="1547" y="2304"/>
            <a:chExt cx="2866" cy="1868"/>
          </a:xfrm>
        </p:grpSpPr>
        <p:sp>
          <p:nvSpPr>
            <p:cNvPr id="44" name="Text Box 11"/>
            <p:cNvSpPr txBox="1">
              <a:spLocks noChangeArrowheads="1"/>
            </p:cNvSpPr>
            <p:nvPr/>
          </p:nvSpPr>
          <p:spPr bwMode="auto">
            <a:xfrm>
              <a:off x="2149" y="3540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45" name="Text Box 12"/>
            <p:cNvSpPr txBox="1">
              <a:spLocks noChangeArrowheads="1"/>
            </p:cNvSpPr>
            <p:nvPr/>
          </p:nvSpPr>
          <p:spPr bwMode="auto">
            <a:xfrm>
              <a:off x="2765" y="3540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46" name="Text Box 13"/>
            <p:cNvSpPr txBox="1">
              <a:spLocks noChangeArrowheads="1"/>
            </p:cNvSpPr>
            <p:nvPr/>
          </p:nvSpPr>
          <p:spPr bwMode="auto">
            <a:xfrm>
              <a:off x="3381" y="3540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47" name="Text Box 14"/>
            <p:cNvSpPr txBox="1">
              <a:spLocks noChangeArrowheads="1"/>
            </p:cNvSpPr>
            <p:nvPr/>
          </p:nvSpPr>
          <p:spPr bwMode="auto">
            <a:xfrm>
              <a:off x="3997" y="3540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48" name="Text Box 16"/>
            <p:cNvSpPr txBox="1">
              <a:spLocks noChangeArrowheads="1"/>
            </p:cNvSpPr>
            <p:nvPr/>
          </p:nvSpPr>
          <p:spPr bwMode="auto">
            <a:xfrm>
              <a:off x="2149" y="2924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49" name="Text Box 17"/>
            <p:cNvSpPr txBox="1">
              <a:spLocks noChangeArrowheads="1"/>
            </p:cNvSpPr>
            <p:nvPr/>
          </p:nvSpPr>
          <p:spPr bwMode="auto">
            <a:xfrm>
              <a:off x="2765" y="2924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dirty="0"/>
                <a:t>+</a:t>
              </a:r>
            </a:p>
          </p:txBody>
        </p:sp>
        <p:sp>
          <p:nvSpPr>
            <p:cNvPr id="50" name="Text Box 18"/>
            <p:cNvSpPr txBox="1">
              <a:spLocks noChangeArrowheads="1"/>
            </p:cNvSpPr>
            <p:nvPr/>
          </p:nvSpPr>
          <p:spPr bwMode="auto">
            <a:xfrm>
              <a:off x="3381" y="2924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1" name="Text Box 19"/>
            <p:cNvSpPr txBox="1">
              <a:spLocks noChangeArrowheads="1"/>
            </p:cNvSpPr>
            <p:nvPr/>
          </p:nvSpPr>
          <p:spPr bwMode="auto">
            <a:xfrm>
              <a:off x="3997" y="2924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2" name="Text Box 21"/>
            <p:cNvSpPr txBox="1">
              <a:spLocks noChangeArrowheads="1"/>
            </p:cNvSpPr>
            <p:nvPr/>
          </p:nvSpPr>
          <p:spPr bwMode="auto">
            <a:xfrm>
              <a:off x="2149" y="2308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3" name="Text Box 22"/>
            <p:cNvSpPr txBox="1">
              <a:spLocks noChangeArrowheads="1"/>
            </p:cNvSpPr>
            <p:nvPr/>
          </p:nvSpPr>
          <p:spPr bwMode="auto">
            <a:xfrm>
              <a:off x="2765" y="2308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4" name="Text Box 23"/>
            <p:cNvSpPr txBox="1">
              <a:spLocks noChangeArrowheads="1"/>
            </p:cNvSpPr>
            <p:nvPr/>
          </p:nvSpPr>
          <p:spPr bwMode="auto">
            <a:xfrm>
              <a:off x="3381" y="2308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5" name="Text Box 24"/>
            <p:cNvSpPr txBox="1">
              <a:spLocks noChangeArrowheads="1"/>
            </p:cNvSpPr>
            <p:nvPr/>
          </p:nvSpPr>
          <p:spPr bwMode="auto">
            <a:xfrm>
              <a:off x="3997" y="2308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6" name="Text Box 25"/>
            <p:cNvSpPr txBox="1">
              <a:spLocks noChangeArrowheads="1"/>
            </p:cNvSpPr>
            <p:nvPr/>
          </p:nvSpPr>
          <p:spPr bwMode="auto">
            <a:xfrm>
              <a:off x="1547" y="3544"/>
              <a:ext cx="192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r">
                <a:spcBef>
                  <a:spcPct val="50000"/>
                </a:spcBef>
              </a:pPr>
              <a:r>
                <a:rPr lang="en-US" sz="1600" dirty="0"/>
                <a:t>1</a:t>
              </a:r>
              <a:endParaRPr lang="en-US" sz="1400" dirty="0"/>
            </a:p>
          </p:txBody>
        </p:sp>
        <p:sp>
          <p:nvSpPr>
            <p:cNvPr id="57" name="Text Box 26"/>
            <p:cNvSpPr txBox="1">
              <a:spLocks noChangeArrowheads="1"/>
            </p:cNvSpPr>
            <p:nvPr/>
          </p:nvSpPr>
          <p:spPr bwMode="auto">
            <a:xfrm>
              <a:off x="1547" y="2928"/>
              <a:ext cx="192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r">
                <a:spcBef>
                  <a:spcPct val="50000"/>
                </a:spcBef>
              </a:pPr>
              <a:r>
                <a:rPr lang="en-US" sz="1600"/>
                <a:t>2</a:t>
              </a:r>
              <a:endParaRPr lang="en-US" sz="1400"/>
            </a:p>
          </p:txBody>
        </p:sp>
        <p:sp>
          <p:nvSpPr>
            <p:cNvPr id="58" name="Text Box 27"/>
            <p:cNvSpPr txBox="1">
              <a:spLocks noChangeArrowheads="1"/>
            </p:cNvSpPr>
            <p:nvPr/>
          </p:nvSpPr>
          <p:spPr bwMode="auto">
            <a:xfrm>
              <a:off x="1547" y="2304"/>
              <a:ext cx="192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r">
                <a:spcBef>
                  <a:spcPct val="50000"/>
                </a:spcBef>
              </a:pPr>
              <a:r>
                <a:rPr lang="en-US" sz="1600"/>
                <a:t>3</a:t>
              </a:r>
              <a:endParaRPr lang="en-US" sz="1400"/>
            </a:p>
          </p:txBody>
        </p:sp>
        <p:sp>
          <p:nvSpPr>
            <p:cNvPr id="59" name="Text Box 28"/>
            <p:cNvSpPr txBox="1">
              <a:spLocks noChangeArrowheads="1"/>
            </p:cNvSpPr>
            <p:nvPr/>
          </p:nvSpPr>
          <p:spPr bwMode="auto">
            <a:xfrm>
              <a:off x="1955" y="3948"/>
              <a:ext cx="615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1</a:t>
              </a:r>
              <a:endParaRPr lang="en-US" sz="1400"/>
            </a:p>
          </p:txBody>
        </p:sp>
        <p:sp>
          <p:nvSpPr>
            <p:cNvPr id="60" name="Text Box 29"/>
            <p:cNvSpPr txBox="1">
              <a:spLocks noChangeArrowheads="1"/>
            </p:cNvSpPr>
            <p:nvPr/>
          </p:nvSpPr>
          <p:spPr bwMode="auto">
            <a:xfrm>
              <a:off x="2564" y="3952"/>
              <a:ext cx="615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2</a:t>
              </a:r>
              <a:endParaRPr lang="en-US" sz="1400"/>
            </a:p>
          </p:txBody>
        </p:sp>
        <p:sp>
          <p:nvSpPr>
            <p:cNvPr id="61" name="Text Box 30"/>
            <p:cNvSpPr txBox="1">
              <a:spLocks noChangeArrowheads="1"/>
            </p:cNvSpPr>
            <p:nvPr/>
          </p:nvSpPr>
          <p:spPr bwMode="auto">
            <a:xfrm>
              <a:off x="3181" y="3956"/>
              <a:ext cx="615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3</a:t>
              </a:r>
              <a:endParaRPr lang="en-US" sz="1400"/>
            </a:p>
          </p:txBody>
        </p:sp>
        <p:sp>
          <p:nvSpPr>
            <p:cNvPr id="62" name="Text Box 31"/>
            <p:cNvSpPr txBox="1">
              <a:spLocks noChangeArrowheads="1"/>
            </p:cNvSpPr>
            <p:nvPr/>
          </p:nvSpPr>
          <p:spPr bwMode="auto">
            <a:xfrm>
              <a:off x="3798" y="3960"/>
              <a:ext cx="615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4</a:t>
              </a:r>
              <a:endParaRPr lang="en-US" sz="1400"/>
            </a:p>
          </p:txBody>
        </p:sp>
      </p:grpSp>
      <p:pic>
        <p:nvPicPr>
          <p:cNvPr id="66" name="Picture 39" descr="Beeper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04931" y="4152900"/>
            <a:ext cx="60325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32" descr="karelEast.pn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43543" y="4023352"/>
            <a:ext cx="883243" cy="874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7598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1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ourier"/>
                <a:cs typeface="Courier"/>
              </a:rPr>
              <a:t>move();</a:t>
            </a:r>
          </a:p>
        </p:txBody>
      </p:sp>
      <p:sp>
        <p:nvSpPr>
          <p:cNvPr id="37" name="Rectangle 4"/>
          <p:cNvSpPr>
            <a:spLocks noChangeArrowheads="1"/>
          </p:cNvSpPr>
          <p:nvPr/>
        </p:nvSpPr>
        <p:spPr bwMode="auto">
          <a:xfrm>
            <a:off x="2521884" y="1984857"/>
            <a:ext cx="3939747" cy="2922587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38" name="Group 5"/>
          <p:cNvGrpSpPr>
            <a:grpSpLocks/>
          </p:cNvGrpSpPr>
          <p:nvPr/>
        </p:nvGrpSpPr>
        <p:grpSpPr bwMode="auto">
          <a:xfrm>
            <a:off x="4489956" y="3929544"/>
            <a:ext cx="1981200" cy="990600"/>
            <a:chOff x="3184" y="3336"/>
            <a:chExt cx="1248" cy="624"/>
          </a:xfrm>
        </p:grpSpPr>
        <p:sp>
          <p:nvSpPr>
            <p:cNvPr id="39" name="Line 6"/>
            <p:cNvSpPr>
              <a:spLocks noChangeShapeType="1"/>
            </p:cNvSpPr>
            <p:nvPr/>
          </p:nvSpPr>
          <p:spPr bwMode="auto">
            <a:xfrm rot="-5400000">
              <a:off x="2879" y="3648"/>
              <a:ext cx="62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" name="Line 7"/>
            <p:cNvSpPr>
              <a:spLocks noChangeShapeType="1"/>
            </p:cNvSpPr>
            <p:nvPr/>
          </p:nvSpPr>
          <p:spPr bwMode="auto">
            <a:xfrm>
              <a:off x="3184" y="3344"/>
              <a:ext cx="63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" name="Line 8"/>
            <p:cNvSpPr>
              <a:spLocks noChangeShapeType="1"/>
            </p:cNvSpPr>
            <p:nvPr/>
          </p:nvSpPr>
          <p:spPr bwMode="auto">
            <a:xfrm>
              <a:off x="3801" y="3344"/>
              <a:ext cx="63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43" name="Group 9"/>
          <p:cNvGrpSpPr>
            <a:grpSpLocks/>
          </p:cNvGrpSpPr>
          <p:nvPr/>
        </p:nvGrpSpPr>
        <p:grpSpPr bwMode="auto">
          <a:xfrm>
            <a:off x="1891218" y="2291244"/>
            <a:ext cx="4549782" cy="2965450"/>
            <a:chOff x="1547" y="2304"/>
            <a:chExt cx="2866" cy="1868"/>
          </a:xfrm>
        </p:grpSpPr>
        <p:sp>
          <p:nvSpPr>
            <p:cNvPr id="44" name="Text Box 11"/>
            <p:cNvSpPr txBox="1">
              <a:spLocks noChangeArrowheads="1"/>
            </p:cNvSpPr>
            <p:nvPr/>
          </p:nvSpPr>
          <p:spPr bwMode="auto">
            <a:xfrm>
              <a:off x="2149" y="3540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45" name="Text Box 12"/>
            <p:cNvSpPr txBox="1">
              <a:spLocks noChangeArrowheads="1"/>
            </p:cNvSpPr>
            <p:nvPr/>
          </p:nvSpPr>
          <p:spPr bwMode="auto">
            <a:xfrm>
              <a:off x="2765" y="3540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46" name="Text Box 13"/>
            <p:cNvSpPr txBox="1">
              <a:spLocks noChangeArrowheads="1"/>
            </p:cNvSpPr>
            <p:nvPr/>
          </p:nvSpPr>
          <p:spPr bwMode="auto">
            <a:xfrm>
              <a:off x="3381" y="3540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47" name="Text Box 14"/>
            <p:cNvSpPr txBox="1">
              <a:spLocks noChangeArrowheads="1"/>
            </p:cNvSpPr>
            <p:nvPr/>
          </p:nvSpPr>
          <p:spPr bwMode="auto">
            <a:xfrm>
              <a:off x="3997" y="3540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48" name="Text Box 16"/>
            <p:cNvSpPr txBox="1">
              <a:spLocks noChangeArrowheads="1"/>
            </p:cNvSpPr>
            <p:nvPr/>
          </p:nvSpPr>
          <p:spPr bwMode="auto">
            <a:xfrm>
              <a:off x="2149" y="2924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dirty="0"/>
                <a:t>+</a:t>
              </a:r>
            </a:p>
          </p:txBody>
        </p:sp>
        <p:sp>
          <p:nvSpPr>
            <p:cNvPr id="49" name="Text Box 17"/>
            <p:cNvSpPr txBox="1">
              <a:spLocks noChangeArrowheads="1"/>
            </p:cNvSpPr>
            <p:nvPr/>
          </p:nvSpPr>
          <p:spPr bwMode="auto">
            <a:xfrm>
              <a:off x="2765" y="2924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dirty="0"/>
                <a:t>+</a:t>
              </a:r>
            </a:p>
          </p:txBody>
        </p:sp>
        <p:sp>
          <p:nvSpPr>
            <p:cNvPr id="50" name="Text Box 18"/>
            <p:cNvSpPr txBox="1">
              <a:spLocks noChangeArrowheads="1"/>
            </p:cNvSpPr>
            <p:nvPr/>
          </p:nvSpPr>
          <p:spPr bwMode="auto">
            <a:xfrm>
              <a:off x="3381" y="2924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1" name="Text Box 19"/>
            <p:cNvSpPr txBox="1">
              <a:spLocks noChangeArrowheads="1"/>
            </p:cNvSpPr>
            <p:nvPr/>
          </p:nvSpPr>
          <p:spPr bwMode="auto">
            <a:xfrm>
              <a:off x="3997" y="2924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2" name="Text Box 21"/>
            <p:cNvSpPr txBox="1">
              <a:spLocks noChangeArrowheads="1"/>
            </p:cNvSpPr>
            <p:nvPr/>
          </p:nvSpPr>
          <p:spPr bwMode="auto">
            <a:xfrm>
              <a:off x="2149" y="2308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3" name="Text Box 22"/>
            <p:cNvSpPr txBox="1">
              <a:spLocks noChangeArrowheads="1"/>
            </p:cNvSpPr>
            <p:nvPr/>
          </p:nvSpPr>
          <p:spPr bwMode="auto">
            <a:xfrm>
              <a:off x="2765" y="2308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4" name="Text Box 23"/>
            <p:cNvSpPr txBox="1">
              <a:spLocks noChangeArrowheads="1"/>
            </p:cNvSpPr>
            <p:nvPr/>
          </p:nvSpPr>
          <p:spPr bwMode="auto">
            <a:xfrm>
              <a:off x="3381" y="2308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5" name="Text Box 24"/>
            <p:cNvSpPr txBox="1">
              <a:spLocks noChangeArrowheads="1"/>
            </p:cNvSpPr>
            <p:nvPr/>
          </p:nvSpPr>
          <p:spPr bwMode="auto">
            <a:xfrm>
              <a:off x="3997" y="2308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6" name="Text Box 25"/>
            <p:cNvSpPr txBox="1">
              <a:spLocks noChangeArrowheads="1"/>
            </p:cNvSpPr>
            <p:nvPr/>
          </p:nvSpPr>
          <p:spPr bwMode="auto">
            <a:xfrm>
              <a:off x="1547" y="3544"/>
              <a:ext cx="192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r">
                <a:spcBef>
                  <a:spcPct val="50000"/>
                </a:spcBef>
              </a:pPr>
              <a:r>
                <a:rPr lang="en-US" sz="1600" dirty="0"/>
                <a:t>1</a:t>
              </a:r>
              <a:endParaRPr lang="en-US" sz="1400" dirty="0"/>
            </a:p>
          </p:txBody>
        </p:sp>
        <p:sp>
          <p:nvSpPr>
            <p:cNvPr id="57" name="Text Box 26"/>
            <p:cNvSpPr txBox="1">
              <a:spLocks noChangeArrowheads="1"/>
            </p:cNvSpPr>
            <p:nvPr/>
          </p:nvSpPr>
          <p:spPr bwMode="auto">
            <a:xfrm>
              <a:off x="1547" y="2928"/>
              <a:ext cx="192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r">
                <a:spcBef>
                  <a:spcPct val="50000"/>
                </a:spcBef>
              </a:pPr>
              <a:r>
                <a:rPr lang="en-US" sz="1600"/>
                <a:t>2</a:t>
              </a:r>
              <a:endParaRPr lang="en-US" sz="1400"/>
            </a:p>
          </p:txBody>
        </p:sp>
        <p:sp>
          <p:nvSpPr>
            <p:cNvPr id="58" name="Text Box 27"/>
            <p:cNvSpPr txBox="1">
              <a:spLocks noChangeArrowheads="1"/>
            </p:cNvSpPr>
            <p:nvPr/>
          </p:nvSpPr>
          <p:spPr bwMode="auto">
            <a:xfrm>
              <a:off x="1547" y="2304"/>
              <a:ext cx="192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r">
                <a:spcBef>
                  <a:spcPct val="50000"/>
                </a:spcBef>
              </a:pPr>
              <a:r>
                <a:rPr lang="en-US" sz="1600"/>
                <a:t>3</a:t>
              </a:r>
              <a:endParaRPr lang="en-US" sz="1400"/>
            </a:p>
          </p:txBody>
        </p:sp>
        <p:sp>
          <p:nvSpPr>
            <p:cNvPr id="59" name="Text Box 28"/>
            <p:cNvSpPr txBox="1">
              <a:spLocks noChangeArrowheads="1"/>
            </p:cNvSpPr>
            <p:nvPr/>
          </p:nvSpPr>
          <p:spPr bwMode="auto">
            <a:xfrm>
              <a:off x="1955" y="3948"/>
              <a:ext cx="615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1</a:t>
              </a:r>
              <a:endParaRPr lang="en-US" sz="1400"/>
            </a:p>
          </p:txBody>
        </p:sp>
        <p:sp>
          <p:nvSpPr>
            <p:cNvPr id="60" name="Text Box 29"/>
            <p:cNvSpPr txBox="1">
              <a:spLocks noChangeArrowheads="1"/>
            </p:cNvSpPr>
            <p:nvPr/>
          </p:nvSpPr>
          <p:spPr bwMode="auto">
            <a:xfrm>
              <a:off x="2564" y="3952"/>
              <a:ext cx="615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2</a:t>
              </a:r>
              <a:endParaRPr lang="en-US" sz="1400"/>
            </a:p>
          </p:txBody>
        </p:sp>
        <p:sp>
          <p:nvSpPr>
            <p:cNvPr id="61" name="Text Box 30"/>
            <p:cNvSpPr txBox="1">
              <a:spLocks noChangeArrowheads="1"/>
            </p:cNvSpPr>
            <p:nvPr/>
          </p:nvSpPr>
          <p:spPr bwMode="auto">
            <a:xfrm>
              <a:off x="3181" y="3956"/>
              <a:ext cx="615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3</a:t>
              </a:r>
              <a:endParaRPr lang="en-US" sz="1400"/>
            </a:p>
          </p:txBody>
        </p:sp>
        <p:sp>
          <p:nvSpPr>
            <p:cNvPr id="62" name="Text Box 31"/>
            <p:cNvSpPr txBox="1">
              <a:spLocks noChangeArrowheads="1"/>
            </p:cNvSpPr>
            <p:nvPr/>
          </p:nvSpPr>
          <p:spPr bwMode="auto">
            <a:xfrm>
              <a:off x="3798" y="3960"/>
              <a:ext cx="615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4</a:t>
              </a:r>
              <a:endParaRPr lang="en-US" sz="1400"/>
            </a:p>
          </p:txBody>
        </p:sp>
      </p:grpSp>
      <p:sp>
        <p:nvSpPr>
          <p:cNvPr id="64" name="Rectangle 37"/>
          <p:cNvSpPr>
            <a:spLocks noChangeArrowheads="1"/>
          </p:cNvSpPr>
          <p:nvPr/>
        </p:nvSpPr>
        <p:spPr bwMode="auto">
          <a:xfrm>
            <a:off x="2872822" y="4229579"/>
            <a:ext cx="304800" cy="3048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66" name="Picture 39" descr="Beeper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04931" y="4152900"/>
            <a:ext cx="60325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 Box 16"/>
          <p:cNvSpPr txBox="1">
            <a:spLocks noChangeArrowheads="1"/>
          </p:cNvSpPr>
          <p:nvPr/>
        </p:nvSpPr>
        <p:spPr bwMode="auto">
          <a:xfrm>
            <a:off x="2838032" y="4274437"/>
            <a:ext cx="381001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dirty="0"/>
              <a:t>+</a:t>
            </a:r>
          </a:p>
        </p:txBody>
      </p:sp>
      <p:pic>
        <p:nvPicPr>
          <p:cNvPr id="35" name="Picture 34" descr="karelEast.pn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31285" y="4023352"/>
            <a:ext cx="883243" cy="874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7266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err="1">
                <a:solidFill>
                  <a:schemeClr val="bg1"/>
                </a:solidFill>
                <a:latin typeface="Courier"/>
                <a:cs typeface="Courier"/>
              </a:rPr>
              <a:t>turnLeft</a:t>
            </a:r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();</a:t>
            </a:r>
          </a:p>
        </p:txBody>
      </p:sp>
    </p:spTree>
    <p:extLst>
      <p:ext uri="{BB962C8B-B14F-4D97-AF65-F5344CB8AC3E}">
        <p14:creationId xmlns:p14="http://schemas.microsoft.com/office/powerpoint/2010/main" val="24033291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1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ourier"/>
                <a:cs typeface="Courier"/>
              </a:rPr>
              <a:t>turnLeft</a:t>
            </a:r>
            <a:r>
              <a:rPr lang="en-US" sz="4000" b="1" dirty="0">
                <a:solidFill>
                  <a:schemeClr val="tx1"/>
                </a:solidFill>
                <a:latin typeface="Courier"/>
                <a:cs typeface="Courier"/>
              </a:rPr>
              <a:t>();</a:t>
            </a:r>
          </a:p>
        </p:txBody>
      </p:sp>
      <p:sp>
        <p:nvSpPr>
          <p:cNvPr id="37" name="Rectangle 4"/>
          <p:cNvSpPr>
            <a:spLocks noChangeArrowheads="1"/>
          </p:cNvSpPr>
          <p:nvPr/>
        </p:nvSpPr>
        <p:spPr bwMode="auto">
          <a:xfrm>
            <a:off x="2521884" y="1984857"/>
            <a:ext cx="3939747" cy="2922587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38" name="Group 5"/>
          <p:cNvGrpSpPr>
            <a:grpSpLocks/>
          </p:cNvGrpSpPr>
          <p:nvPr/>
        </p:nvGrpSpPr>
        <p:grpSpPr bwMode="auto">
          <a:xfrm>
            <a:off x="4489956" y="3929544"/>
            <a:ext cx="1981200" cy="990600"/>
            <a:chOff x="3184" y="3336"/>
            <a:chExt cx="1248" cy="624"/>
          </a:xfrm>
        </p:grpSpPr>
        <p:sp>
          <p:nvSpPr>
            <p:cNvPr id="39" name="Line 6"/>
            <p:cNvSpPr>
              <a:spLocks noChangeShapeType="1"/>
            </p:cNvSpPr>
            <p:nvPr/>
          </p:nvSpPr>
          <p:spPr bwMode="auto">
            <a:xfrm rot="-5400000">
              <a:off x="2879" y="3648"/>
              <a:ext cx="62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" name="Line 7"/>
            <p:cNvSpPr>
              <a:spLocks noChangeShapeType="1"/>
            </p:cNvSpPr>
            <p:nvPr/>
          </p:nvSpPr>
          <p:spPr bwMode="auto">
            <a:xfrm>
              <a:off x="3184" y="3344"/>
              <a:ext cx="63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" name="Line 8"/>
            <p:cNvSpPr>
              <a:spLocks noChangeShapeType="1"/>
            </p:cNvSpPr>
            <p:nvPr/>
          </p:nvSpPr>
          <p:spPr bwMode="auto">
            <a:xfrm>
              <a:off x="3801" y="3344"/>
              <a:ext cx="63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43" name="Group 9"/>
          <p:cNvGrpSpPr>
            <a:grpSpLocks/>
          </p:cNvGrpSpPr>
          <p:nvPr/>
        </p:nvGrpSpPr>
        <p:grpSpPr bwMode="auto">
          <a:xfrm>
            <a:off x="1891218" y="2291244"/>
            <a:ext cx="4549782" cy="2965450"/>
            <a:chOff x="1547" y="2304"/>
            <a:chExt cx="2866" cy="1868"/>
          </a:xfrm>
        </p:grpSpPr>
        <p:sp>
          <p:nvSpPr>
            <p:cNvPr id="44" name="Text Box 11"/>
            <p:cNvSpPr txBox="1">
              <a:spLocks noChangeArrowheads="1"/>
            </p:cNvSpPr>
            <p:nvPr/>
          </p:nvSpPr>
          <p:spPr bwMode="auto">
            <a:xfrm>
              <a:off x="2149" y="3540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45" name="Text Box 12"/>
            <p:cNvSpPr txBox="1">
              <a:spLocks noChangeArrowheads="1"/>
            </p:cNvSpPr>
            <p:nvPr/>
          </p:nvSpPr>
          <p:spPr bwMode="auto">
            <a:xfrm>
              <a:off x="2765" y="3540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46" name="Text Box 13"/>
            <p:cNvSpPr txBox="1">
              <a:spLocks noChangeArrowheads="1"/>
            </p:cNvSpPr>
            <p:nvPr/>
          </p:nvSpPr>
          <p:spPr bwMode="auto">
            <a:xfrm>
              <a:off x="3381" y="3540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47" name="Text Box 14"/>
            <p:cNvSpPr txBox="1">
              <a:spLocks noChangeArrowheads="1"/>
            </p:cNvSpPr>
            <p:nvPr/>
          </p:nvSpPr>
          <p:spPr bwMode="auto">
            <a:xfrm>
              <a:off x="3997" y="3540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48" name="Text Box 16"/>
            <p:cNvSpPr txBox="1">
              <a:spLocks noChangeArrowheads="1"/>
            </p:cNvSpPr>
            <p:nvPr/>
          </p:nvSpPr>
          <p:spPr bwMode="auto">
            <a:xfrm>
              <a:off x="2149" y="2924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dirty="0"/>
                <a:t>+</a:t>
              </a:r>
            </a:p>
          </p:txBody>
        </p:sp>
        <p:sp>
          <p:nvSpPr>
            <p:cNvPr id="49" name="Text Box 17"/>
            <p:cNvSpPr txBox="1">
              <a:spLocks noChangeArrowheads="1"/>
            </p:cNvSpPr>
            <p:nvPr/>
          </p:nvSpPr>
          <p:spPr bwMode="auto">
            <a:xfrm>
              <a:off x="2765" y="2924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dirty="0"/>
                <a:t>+</a:t>
              </a:r>
            </a:p>
          </p:txBody>
        </p:sp>
        <p:sp>
          <p:nvSpPr>
            <p:cNvPr id="50" name="Text Box 18"/>
            <p:cNvSpPr txBox="1">
              <a:spLocks noChangeArrowheads="1"/>
            </p:cNvSpPr>
            <p:nvPr/>
          </p:nvSpPr>
          <p:spPr bwMode="auto">
            <a:xfrm>
              <a:off x="3381" y="2924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1" name="Text Box 19"/>
            <p:cNvSpPr txBox="1">
              <a:spLocks noChangeArrowheads="1"/>
            </p:cNvSpPr>
            <p:nvPr/>
          </p:nvSpPr>
          <p:spPr bwMode="auto">
            <a:xfrm>
              <a:off x="3997" y="2924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2" name="Text Box 21"/>
            <p:cNvSpPr txBox="1">
              <a:spLocks noChangeArrowheads="1"/>
            </p:cNvSpPr>
            <p:nvPr/>
          </p:nvSpPr>
          <p:spPr bwMode="auto">
            <a:xfrm>
              <a:off x="2149" y="2308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3" name="Text Box 22"/>
            <p:cNvSpPr txBox="1">
              <a:spLocks noChangeArrowheads="1"/>
            </p:cNvSpPr>
            <p:nvPr/>
          </p:nvSpPr>
          <p:spPr bwMode="auto">
            <a:xfrm>
              <a:off x="2765" y="2308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4" name="Text Box 23"/>
            <p:cNvSpPr txBox="1">
              <a:spLocks noChangeArrowheads="1"/>
            </p:cNvSpPr>
            <p:nvPr/>
          </p:nvSpPr>
          <p:spPr bwMode="auto">
            <a:xfrm>
              <a:off x="3381" y="2308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5" name="Text Box 24"/>
            <p:cNvSpPr txBox="1">
              <a:spLocks noChangeArrowheads="1"/>
            </p:cNvSpPr>
            <p:nvPr/>
          </p:nvSpPr>
          <p:spPr bwMode="auto">
            <a:xfrm>
              <a:off x="3997" y="2308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6" name="Text Box 25"/>
            <p:cNvSpPr txBox="1">
              <a:spLocks noChangeArrowheads="1"/>
            </p:cNvSpPr>
            <p:nvPr/>
          </p:nvSpPr>
          <p:spPr bwMode="auto">
            <a:xfrm>
              <a:off x="1547" y="3544"/>
              <a:ext cx="192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r">
                <a:spcBef>
                  <a:spcPct val="50000"/>
                </a:spcBef>
              </a:pPr>
              <a:r>
                <a:rPr lang="en-US" sz="1600" dirty="0"/>
                <a:t>1</a:t>
              </a:r>
              <a:endParaRPr lang="en-US" sz="1400" dirty="0"/>
            </a:p>
          </p:txBody>
        </p:sp>
        <p:sp>
          <p:nvSpPr>
            <p:cNvPr id="57" name="Text Box 26"/>
            <p:cNvSpPr txBox="1">
              <a:spLocks noChangeArrowheads="1"/>
            </p:cNvSpPr>
            <p:nvPr/>
          </p:nvSpPr>
          <p:spPr bwMode="auto">
            <a:xfrm>
              <a:off x="1547" y="2928"/>
              <a:ext cx="192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r">
                <a:spcBef>
                  <a:spcPct val="50000"/>
                </a:spcBef>
              </a:pPr>
              <a:r>
                <a:rPr lang="en-US" sz="1600"/>
                <a:t>2</a:t>
              </a:r>
              <a:endParaRPr lang="en-US" sz="1400"/>
            </a:p>
          </p:txBody>
        </p:sp>
        <p:sp>
          <p:nvSpPr>
            <p:cNvPr id="58" name="Text Box 27"/>
            <p:cNvSpPr txBox="1">
              <a:spLocks noChangeArrowheads="1"/>
            </p:cNvSpPr>
            <p:nvPr/>
          </p:nvSpPr>
          <p:spPr bwMode="auto">
            <a:xfrm>
              <a:off x="1547" y="2304"/>
              <a:ext cx="192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r">
                <a:spcBef>
                  <a:spcPct val="50000"/>
                </a:spcBef>
              </a:pPr>
              <a:r>
                <a:rPr lang="en-US" sz="1600"/>
                <a:t>3</a:t>
              </a:r>
              <a:endParaRPr lang="en-US" sz="1400"/>
            </a:p>
          </p:txBody>
        </p:sp>
        <p:sp>
          <p:nvSpPr>
            <p:cNvPr id="59" name="Text Box 28"/>
            <p:cNvSpPr txBox="1">
              <a:spLocks noChangeArrowheads="1"/>
            </p:cNvSpPr>
            <p:nvPr/>
          </p:nvSpPr>
          <p:spPr bwMode="auto">
            <a:xfrm>
              <a:off x="1955" y="3948"/>
              <a:ext cx="615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1</a:t>
              </a:r>
              <a:endParaRPr lang="en-US" sz="1400"/>
            </a:p>
          </p:txBody>
        </p:sp>
        <p:sp>
          <p:nvSpPr>
            <p:cNvPr id="60" name="Text Box 29"/>
            <p:cNvSpPr txBox="1">
              <a:spLocks noChangeArrowheads="1"/>
            </p:cNvSpPr>
            <p:nvPr/>
          </p:nvSpPr>
          <p:spPr bwMode="auto">
            <a:xfrm>
              <a:off x="2564" y="3952"/>
              <a:ext cx="615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2</a:t>
              </a:r>
              <a:endParaRPr lang="en-US" sz="1400"/>
            </a:p>
          </p:txBody>
        </p:sp>
        <p:sp>
          <p:nvSpPr>
            <p:cNvPr id="61" name="Text Box 30"/>
            <p:cNvSpPr txBox="1">
              <a:spLocks noChangeArrowheads="1"/>
            </p:cNvSpPr>
            <p:nvPr/>
          </p:nvSpPr>
          <p:spPr bwMode="auto">
            <a:xfrm>
              <a:off x="3181" y="3956"/>
              <a:ext cx="615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3</a:t>
              </a:r>
              <a:endParaRPr lang="en-US" sz="1400"/>
            </a:p>
          </p:txBody>
        </p:sp>
        <p:sp>
          <p:nvSpPr>
            <p:cNvPr id="62" name="Text Box 31"/>
            <p:cNvSpPr txBox="1">
              <a:spLocks noChangeArrowheads="1"/>
            </p:cNvSpPr>
            <p:nvPr/>
          </p:nvSpPr>
          <p:spPr bwMode="auto">
            <a:xfrm>
              <a:off x="3798" y="3960"/>
              <a:ext cx="615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4</a:t>
              </a:r>
              <a:endParaRPr lang="en-US" sz="1400"/>
            </a:p>
          </p:txBody>
        </p:sp>
      </p:grpSp>
      <p:sp>
        <p:nvSpPr>
          <p:cNvPr id="64" name="Rectangle 37"/>
          <p:cNvSpPr>
            <a:spLocks noChangeArrowheads="1"/>
          </p:cNvSpPr>
          <p:nvPr/>
        </p:nvSpPr>
        <p:spPr bwMode="auto">
          <a:xfrm>
            <a:off x="2872822" y="4229579"/>
            <a:ext cx="304800" cy="3048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66" name="Picture 39" descr="Beeper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04931" y="4152900"/>
            <a:ext cx="60325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 Box 16"/>
          <p:cNvSpPr txBox="1">
            <a:spLocks noChangeArrowheads="1"/>
          </p:cNvSpPr>
          <p:nvPr/>
        </p:nvSpPr>
        <p:spPr bwMode="auto">
          <a:xfrm>
            <a:off x="2838032" y="4274437"/>
            <a:ext cx="381001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dirty="0"/>
              <a:t>+</a:t>
            </a:r>
          </a:p>
        </p:txBody>
      </p:sp>
      <p:pic>
        <p:nvPicPr>
          <p:cNvPr id="35" name="Picture 34" descr="karelEast.pn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31285" y="4023352"/>
            <a:ext cx="883243" cy="874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422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1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ourier"/>
                <a:cs typeface="Courier"/>
              </a:rPr>
              <a:t>turnLeft</a:t>
            </a:r>
            <a:r>
              <a:rPr lang="en-US" sz="4000" b="1" dirty="0">
                <a:solidFill>
                  <a:schemeClr val="tx1"/>
                </a:solidFill>
                <a:latin typeface="Courier"/>
                <a:cs typeface="Courier"/>
              </a:rPr>
              <a:t>();</a:t>
            </a:r>
          </a:p>
        </p:txBody>
      </p:sp>
      <p:sp>
        <p:nvSpPr>
          <p:cNvPr id="37" name="Rectangle 4"/>
          <p:cNvSpPr>
            <a:spLocks noChangeArrowheads="1"/>
          </p:cNvSpPr>
          <p:nvPr/>
        </p:nvSpPr>
        <p:spPr bwMode="auto">
          <a:xfrm>
            <a:off x="2521884" y="1984857"/>
            <a:ext cx="3939747" cy="2922587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38" name="Group 5"/>
          <p:cNvGrpSpPr>
            <a:grpSpLocks/>
          </p:cNvGrpSpPr>
          <p:nvPr/>
        </p:nvGrpSpPr>
        <p:grpSpPr bwMode="auto">
          <a:xfrm>
            <a:off x="4489956" y="3929544"/>
            <a:ext cx="1981200" cy="990600"/>
            <a:chOff x="3184" y="3336"/>
            <a:chExt cx="1248" cy="624"/>
          </a:xfrm>
        </p:grpSpPr>
        <p:sp>
          <p:nvSpPr>
            <p:cNvPr id="39" name="Line 6"/>
            <p:cNvSpPr>
              <a:spLocks noChangeShapeType="1"/>
            </p:cNvSpPr>
            <p:nvPr/>
          </p:nvSpPr>
          <p:spPr bwMode="auto">
            <a:xfrm rot="-5400000">
              <a:off x="2879" y="3648"/>
              <a:ext cx="62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" name="Line 7"/>
            <p:cNvSpPr>
              <a:spLocks noChangeShapeType="1"/>
            </p:cNvSpPr>
            <p:nvPr/>
          </p:nvSpPr>
          <p:spPr bwMode="auto">
            <a:xfrm>
              <a:off x="3184" y="3344"/>
              <a:ext cx="63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" name="Line 8"/>
            <p:cNvSpPr>
              <a:spLocks noChangeShapeType="1"/>
            </p:cNvSpPr>
            <p:nvPr/>
          </p:nvSpPr>
          <p:spPr bwMode="auto">
            <a:xfrm>
              <a:off x="3801" y="3344"/>
              <a:ext cx="63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43" name="Group 9"/>
          <p:cNvGrpSpPr>
            <a:grpSpLocks/>
          </p:cNvGrpSpPr>
          <p:nvPr/>
        </p:nvGrpSpPr>
        <p:grpSpPr bwMode="auto">
          <a:xfrm>
            <a:off x="1891218" y="2291244"/>
            <a:ext cx="4549782" cy="2965450"/>
            <a:chOff x="1547" y="2304"/>
            <a:chExt cx="2866" cy="1868"/>
          </a:xfrm>
        </p:grpSpPr>
        <p:sp>
          <p:nvSpPr>
            <p:cNvPr id="44" name="Text Box 11"/>
            <p:cNvSpPr txBox="1">
              <a:spLocks noChangeArrowheads="1"/>
            </p:cNvSpPr>
            <p:nvPr/>
          </p:nvSpPr>
          <p:spPr bwMode="auto">
            <a:xfrm>
              <a:off x="2149" y="3540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45" name="Text Box 12"/>
            <p:cNvSpPr txBox="1">
              <a:spLocks noChangeArrowheads="1"/>
            </p:cNvSpPr>
            <p:nvPr/>
          </p:nvSpPr>
          <p:spPr bwMode="auto">
            <a:xfrm>
              <a:off x="2765" y="3540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46" name="Text Box 13"/>
            <p:cNvSpPr txBox="1">
              <a:spLocks noChangeArrowheads="1"/>
            </p:cNvSpPr>
            <p:nvPr/>
          </p:nvSpPr>
          <p:spPr bwMode="auto">
            <a:xfrm>
              <a:off x="3381" y="3540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47" name="Text Box 14"/>
            <p:cNvSpPr txBox="1">
              <a:spLocks noChangeArrowheads="1"/>
            </p:cNvSpPr>
            <p:nvPr/>
          </p:nvSpPr>
          <p:spPr bwMode="auto">
            <a:xfrm>
              <a:off x="3997" y="3540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48" name="Text Box 16"/>
            <p:cNvSpPr txBox="1">
              <a:spLocks noChangeArrowheads="1"/>
            </p:cNvSpPr>
            <p:nvPr/>
          </p:nvSpPr>
          <p:spPr bwMode="auto">
            <a:xfrm>
              <a:off x="2149" y="2924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dirty="0"/>
                <a:t>+</a:t>
              </a:r>
            </a:p>
          </p:txBody>
        </p:sp>
        <p:sp>
          <p:nvSpPr>
            <p:cNvPr id="49" name="Text Box 17"/>
            <p:cNvSpPr txBox="1">
              <a:spLocks noChangeArrowheads="1"/>
            </p:cNvSpPr>
            <p:nvPr/>
          </p:nvSpPr>
          <p:spPr bwMode="auto">
            <a:xfrm>
              <a:off x="2765" y="2924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dirty="0"/>
                <a:t>+</a:t>
              </a:r>
            </a:p>
          </p:txBody>
        </p:sp>
        <p:sp>
          <p:nvSpPr>
            <p:cNvPr id="50" name="Text Box 18"/>
            <p:cNvSpPr txBox="1">
              <a:spLocks noChangeArrowheads="1"/>
            </p:cNvSpPr>
            <p:nvPr/>
          </p:nvSpPr>
          <p:spPr bwMode="auto">
            <a:xfrm>
              <a:off x="3381" y="2924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1" name="Text Box 19"/>
            <p:cNvSpPr txBox="1">
              <a:spLocks noChangeArrowheads="1"/>
            </p:cNvSpPr>
            <p:nvPr/>
          </p:nvSpPr>
          <p:spPr bwMode="auto">
            <a:xfrm>
              <a:off x="3997" y="2924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2" name="Text Box 21"/>
            <p:cNvSpPr txBox="1">
              <a:spLocks noChangeArrowheads="1"/>
            </p:cNvSpPr>
            <p:nvPr/>
          </p:nvSpPr>
          <p:spPr bwMode="auto">
            <a:xfrm>
              <a:off x="2149" y="2308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3" name="Text Box 22"/>
            <p:cNvSpPr txBox="1">
              <a:spLocks noChangeArrowheads="1"/>
            </p:cNvSpPr>
            <p:nvPr/>
          </p:nvSpPr>
          <p:spPr bwMode="auto">
            <a:xfrm>
              <a:off x="2765" y="2308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4" name="Text Box 23"/>
            <p:cNvSpPr txBox="1">
              <a:spLocks noChangeArrowheads="1"/>
            </p:cNvSpPr>
            <p:nvPr/>
          </p:nvSpPr>
          <p:spPr bwMode="auto">
            <a:xfrm>
              <a:off x="3381" y="2308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5" name="Text Box 24"/>
            <p:cNvSpPr txBox="1">
              <a:spLocks noChangeArrowheads="1"/>
            </p:cNvSpPr>
            <p:nvPr/>
          </p:nvSpPr>
          <p:spPr bwMode="auto">
            <a:xfrm>
              <a:off x="3997" y="2308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6" name="Text Box 25"/>
            <p:cNvSpPr txBox="1">
              <a:spLocks noChangeArrowheads="1"/>
            </p:cNvSpPr>
            <p:nvPr/>
          </p:nvSpPr>
          <p:spPr bwMode="auto">
            <a:xfrm>
              <a:off x="1547" y="3544"/>
              <a:ext cx="192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r">
                <a:spcBef>
                  <a:spcPct val="50000"/>
                </a:spcBef>
              </a:pPr>
              <a:r>
                <a:rPr lang="en-US" sz="1600" dirty="0"/>
                <a:t>1</a:t>
              </a:r>
              <a:endParaRPr lang="en-US" sz="1400" dirty="0"/>
            </a:p>
          </p:txBody>
        </p:sp>
        <p:sp>
          <p:nvSpPr>
            <p:cNvPr id="57" name="Text Box 26"/>
            <p:cNvSpPr txBox="1">
              <a:spLocks noChangeArrowheads="1"/>
            </p:cNvSpPr>
            <p:nvPr/>
          </p:nvSpPr>
          <p:spPr bwMode="auto">
            <a:xfrm>
              <a:off x="1547" y="2928"/>
              <a:ext cx="192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r">
                <a:spcBef>
                  <a:spcPct val="50000"/>
                </a:spcBef>
              </a:pPr>
              <a:r>
                <a:rPr lang="en-US" sz="1600"/>
                <a:t>2</a:t>
              </a:r>
              <a:endParaRPr lang="en-US" sz="1400"/>
            </a:p>
          </p:txBody>
        </p:sp>
        <p:sp>
          <p:nvSpPr>
            <p:cNvPr id="58" name="Text Box 27"/>
            <p:cNvSpPr txBox="1">
              <a:spLocks noChangeArrowheads="1"/>
            </p:cNvSpPr>
            <p:nvPr/>
          </p:nvSpPr>
          <p:spPr bwMode="auto">
            <a:xfrm>
              <a:off x="1547" y="2304"/>
              <a:ext cx="192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r">
                <a:spcBef>
                  <a:spcPct val="50000"/>
                </a:spcBef>
              </a:pPr>
              <a:r>
                <a:rPr lang="en-US" sz="1600"/>
                <a:t>3</a:t>
              </a:r>
              <a:endParaRPr lang="en-US" sz="1400"/>
            </a:p>
          </p:txBody>
        </p:sp>
        <p:sp>
          <p:nvSpPr>
            <p:cNvPr id="59" name="Text Box 28"/>
            <p:cNvSpPr txBox="1">
              <a:spLocks noChangeArrowheads="1"/>
            </p:cNvSpPr>
            <p:nvPr/>
          </p:nvSpPr>
          <p:spPr bwMode="auto">
            <a:xfrm>
              <a:off x="1955" y="3948"/>
              <a:ext cx="615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1</a:t>
              </a:r>
              <a:endParaRPr lang="en-US" sz="1400"/>
            </a:p>
          </p:txBody>
        </p:sp>
        <p:sp>
          <p:nvSpPr>
            <p:cNvPr id="60" name="Text Box 29"/>
            <p:cNvSpPr txBox="1">
              <a:spLocks noChangeArrowheads="1"/>
            </p:cNvSpPr>
            <p:nvPr/>
          </p:nvSpPr>
          <p:spPr bwMode="auto">
            <a:xfrm>
              <a:off x="2564" y="3952"/>
              <a:ext cx="615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2</a:t>
              </a:r>
              <a:endParaRPr lang="en-US" sz="1400"/>
            </a:p>
          </p:txBody>
        </p:sp>
        <p:sp>
          <p:nvSpPr>
            <p:cNvPr id="61" name="Text Box 30"/>
            <p:cNvSpPr txBox="1">
              <a:spLocks noChangeArrowheads="1"/>
            </p:cNvSpPr>
            <p:nvPr/>
          </p:nvSpPr>
          <p:spPr bwMode="auto">
            <a:xfrm>
              <a:off x="3181" y="3956"/>
              <a:ext cx="615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3</a:t>
              </a:r>
              <a:endParaRPr lang="en-US" sz="1400"/>
            </a:p>
          </p:txBody>
        </p:sp>
        <p:sp>
          <p:nvSpPr>
            <p:cNvPr id="62" name="Text Box 31"/>
            <p:cNvSpPr txBox="1">
              <a:spLocks noChangeArrowheads="1"/>
            </p:cNvSpPr>
            <p:nvPr/>
          </p:nvSpPr>
          <p:spPr bwMode="auto">
            <a:xfrm>
              <a:off x="3798" y="3960"/>
              <a:ext cx="615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4</a:t>
              </a:r>
              <a:endParaRPr lang="en-US" sz="1400"/>
            </a:p>
          </p:txBody>
        </p:sp>
      </p:grpSp>
      <p:sp>
        <p:nvSpPr>
          <p:cNvPr id="64" name="Rectangle 37"/>
          <p:cNvSpPr>
            <a:spLocks noChangeArrowheads="1"/>
          </p:cNvSpPr>
          <p:nvPr/>
        </p:nvSpPr>
        <p:spPr bwMode="auto">
          <a:xfrm>
            <a:off x="2872822" y="4229579"/>
            <a:ext cx="304800" cy="3048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66" name="Picture 39" descr="Beeper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04931" y="4152900"/>
            <a:ext cx="60325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 Box 16"/>
          <p:cNvSpPr txBox="1">
            <a:spLocks noChangeArrowheads="1"/>
          </p:cNvSpPr>
          <p:nvPr/>
        </p:nvSpPr>
        <p:spPr bwMode="auto">
          <a:xfrm>
            <a:off x="2838032" y="4274437"/>
            <a:ext cx="381001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dirty="0"/>
              <a:t>+</a:t>
            </a:r>
          </a:p>
        </p:txBody>
      </p:sp>
      <p:pic>
        <p:nvPicPr>
          <p:cNvPr id="35" name="Picture 34" descr="karelEast.pn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3632075" y="4023352"/>
            <a:ext cx="883243" cy="874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74755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err="1">
                <a:solidFill>
                  <a:schemeClr val="bg1"/>
                </a:solidFill>
                <a:latin typeface="Courier"/>
                <a:cs typeface="Courier"/>
              </a:rPr>
              <a:t>pickBeeper</a:t>
            </a:r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();</a:t>
            </a:r>
          </a:p>
        </p:txBody>
      </p:sp>
    </p:spTree>
    <p:extLst>
      <p:ext uri="{BB962C8B-B14F-4D97-AF65-F5344CB8AC3E}">
        <p14:creationId xmlns:p14="http://schemas.microsoft.com/office/powerpoint/2010/main" val="208588342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1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ourier"/>
                <a:cs typeface="Courier"/>
              </a:rPr>
              <a:t>pickBeeper</a:t>
            </a:r>
            <a:r>
              <a:rPr lang="en-US" sz="4000" b="1" dirty="0">
                <a:solidFill>
                  <a:schemeClr val="tx1"/>
                </a:solidFill>
                <a:latin typeface="Courier"/>
                <a:cs typeface="Courier"/>
              </a:rPr>
              <a:t>();</a:t>
            </a:r>
          </a:p>
        </p:txBody>
      </p:sp>
      <p:sp>
        <p:nvSpPr>
          <p:cNvPr id="37" name="Rectangle 4"/>
          <p:cNvSpPr>
            <a:spLocks noChangeArrowheads="1"/>
          </p:cNvSpPr>
          <p:nvPr/>
        </p:nvSpPr>
        <p:spPr bwMode="auto">
          <a:xfrm>
            <a:off x="2521884" y="1984857"/>
            <a:ext cx="3939747" cy="2922587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38" name="Group 5"/>
          <p:cNvGrpSpPr>
            <a:grpSpLocks/>
          </p:cNvGrpSpPr>
          <p:nvPr/>
        </p:nvGrpSpPr>
        <p:grpSpPr bwMode="auto">
          <a:xfrm>
            <a:off x="4489956" y="3929544"/>
            <a:ext cx="1981200" cy="990600"/>
            <a:chOff x="3184" y="3336"/>
            <a:chExt cx="1248" cy="624"/>
          </a:xfrm>
        </p:grpSpPr>
        <p:sp>
          <p:nvSpPr>
            <p:cNvPr id="39" name="Line 6"/>
            <p:cNvSpPr>
              <a:spLocks noChangeShapeType="1"/>
            </p:cNvSpPr>
            <p:nvPr/>
          </p:nvSpPr>
          <p:spPr bwMode="auto">
            <a:xfrm rot="-5400000">
              <a:off x="2879" y="3648"/>
              <a:ext cx="62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" name="Line 7"/>
            <p:cNvSpPr>
              <a:spLocks noChangeShapeType="1"/>
            </p:cNvSpPr>
            <p:nvPr/>
          </p:nvSpPr>
          <p:spPr bwMode="auto">
            <a:xfrm>
              <a:off x="3184" y="3344"/>
              <a:ext cx="63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" name="Line 8"/>
            <p:cNvSpPr>
              <a:spLocks noChangeShapeType="1"/>
            </p:cNvSpPr>
            <p:nvPr/>
          </p:nvSpPr>
          <p:spPr bwMode="auto">
            <a:xfrm>
              <a:off x="3801" y="3344"/>
              <a:ext cx="63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43" name="Group 9"/>
          <p:cNvGrpSpPr>
            <a:grpSpLocks/>
          </p:cNvGrpSpPr>
          <p:nvPr/>
        </p:nvGrpSpPr>
        <p:grpSpPr bwMode="auto">
          <a:xfrm>
            <a:off x="1891218" y="2291244"/>
            <a:ext cx="4549782" cy="2965450"/>
            <a:chOff x="1547" y="2304"/>
            <a:chExt cx="2866" cy="1868"/>
          </a:xfrm>
        </p:grpSpPr>
        <p:sp>
          <p:nvSpPr>
            <p:cNvPr id="44" name="Text Box 11"/>
            <p:cNvSpPr txBox="1">
              <a:spLocks noChangeArrowheads="1"/>
            </p:cNvSpPr>
            <p:nvPr/>
          </p:nvSpPr>
          <p:spPr bwMode="auto">
            <a:xfrm>
              <a:off x="2149" y="3540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45" name="Text Box 12"/>
            <p:cNvSpPr txBox="1">
              <a:spLocks noChangeArrowheads="1"/>
            </p:cNvSpPr>
            <p:nvPr/>
          </p:nvSpPr>
          <p:spPr bwMode="auto">
            <a:xfrm>
              <a:off x="2765" y="3540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46" name="Text Box 13"/>
            <p:cNvSpPr txBox="1">
              <a:spLocks noChangeArrowheads="1"/>
            </p:cNvSpPr>
            <p:nvPr/>
          </p:nvSpPr>
          <p:spPr bwMode="auto">
            <a:xfrm>
              <a:off x="3381" y="3540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47" name="Text Box 14"/>
            <p:cNvSpPr txBox="1">
              <a:spLocks noChangeArrowheads="1"/>
            </p:cNvSpPr>
            <p:nvPr/>
          </p:nvSpPr>
          <p:spPr bwMode="auto">
            <a:xfrm>
              <a:off x="3997" y="3540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48" name="Text Box 16"/>
            <p:cNvSpPr txBox="1">
              <a:spLocks noChangeArrowheads="1"/>
            </p:cNvSpPr>
            <p:nvPr/>
          </p:nvSpPr>
          <p:spPr bwMode="auto">
            <a:xfrm>
              <a:off x="2149" y="2924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dirty="0"/>
                <a:t>+</a:t>
              </a:r>
            </a:p>
          </p:txBody>
        </p:sp>
        <p:sp>
          <p:nvSpPr>
            <p:cNvPr id="49" name="Text Box 17"/>
            <p:cNvSpPr txBox="1">
              <a:spLocks noChangeArrowheads="1"/>
            </p:cNvSpPr>
            <p:nvPr/>
          </p:nvSpPr>
          <p:spPr bwMode="auto">
            <a:xfrm>
              <a:off x="2765" y="2924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dirty="0"/>
                <a:t>+</a:t>
              </a:r>
            </a:p>
          </p:txBody>
        </p:sp>
        <p:sp>
          <p:nvSpPr>
            <p:cNvPr id="50" name="Text Box 18"/>
            <p:cNvSpPr txBox="1">
              <a:spLocks noChangeArrowheads="1"/>
            </p:cNvSpPr>
            <p:nvPr/>
          </p:nvSpPr>
          <p:spPr bwMode="auto">
            <a:xfrm>
              <a:off x="3381" y="2924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1" name="Text Box 19"/>
            <p:cNvSpPr txBox="1">
              <a:spLocks noChangeArrowheads="1"/>
            </p:cNvSpPr>
            <p:nvPr/>
          </p:nvSpPr>
          <p:spPr bwMode="auto">
            <a:xfrm>
              <a:off x="3997" y="2924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2" name="Text Box 21"/>
            <p:cNvSpPr txBox="1">
              <a:spLocks noChangeArrowheads="1"/>
            </p:cNvSpPr>
            <p:nvPr/>
          </p:nvSpPr>
          <p:spPr bwMode="auto">
            <a:xfrm>
              <a:off x="2149" y="2308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3" name="Text Box 22"/>
            <p:cNvSpPr txBox="1">
              <a:spLocks noChangeArrowheads="1"/>
            </p:cNvSpPr>
            <p:nvPr/>
          </p:nvSpPr>
          <p:spPr bwMode="auto">
            <a:xfrm>
              <a:off x="2765" y="2308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4" name="Text Box 23"/>
            <p:cNvSpPr txBox="1">
              <a:spLocks noChangeArrowheads="1"/>
            </p:cNvSpPr>
            <p:nvPr/>
          </p:nvSpPr>
          <p:spPr bwMode="auto">
            <a:xfrm>
              <a:off x="3381" y="2308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5" name="Text Box 24"/>
            <p:cNvSpPr txBox="1">
              <a:spLocks noChangeArrowheads="1"/>
            </p:cNvSpPr>
            <p:nvPr/>
          </p:nvSpPr>
          <p:spPr bwMode="auto">
            <a:xfrm>
              <a:off x="3997" y="2308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6" name="Text Box 25"/>
            <p:cNvSpPr txBox="1">
              <a:spLocks noChangeArrowheads="1"/>
            </p:cNvSpPr>
            <p:nvPr/>
          </p:nvSpPr>
          <p:spPr bwMode="auto">
            <a:xfrm>
              <a:off x="1547" y="3544"/>
              <a:ext cx="192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r">
                <a:spcBef>
                  <a:spcPct val="50000"/>
                </a:spcBef>
              </a:pPr>
              <a:r>
                <a:rPr lang="en-US" sz="1600" dirty="0"/>
                <a:t>1</a:t>
              </a:r>
              <a:endParaRPr lang="en-US" sz="1400" dirty="0"/>
            </a:p>
          </p:txBody>
        </p:sp>
        <p:sp>
          <p:nvSpPr>
            <p:cNvPr id="57" name="Text Box 26"/>
            <p:cNvSpPr txBox="1">
              <a:spLocks noChangeArrowheads="1"/>
            </p:cNvSpPr>
            <p:nvPr/>
          </p:nvSpPr>
          <p:spPr bwMode="auto">
            <a:xfrm>
              <a:off x="1547" y="2928"/>
              <a:ext cx="192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r">
                <a:spcBef>
                  <a:spcPct val="50000"/>
                </a:spcBef>
              </a:pPr>
              <a:r>
                <a:rPr lang="en-US" sz="1600"/>
                <a:t>2</a:t>
              </a:r>
              <a:endParaRPr lang="en-US" sz="1400"/>
            </a:p>
          </p:txBody>
        </p:sp>
        <p:sp>
          <p:nvSpPr>
            <p:cNvPr id="58" name="Text Box 27"/>
            <p:cNvSpPr txBox="1">
              <a:spLocks noChangeArrowheads="1"/>
            </p:cNvSpPr>
            <p:nvPr/>
          </p:nvSpPr>
          <p:spPr bwMode="auto">
            <a:xfrm>
              <a:off x="1547" y="2304"/>
              <a:ext cx="192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r">
                <a:spcBef>
                  <a:spcPct val="50000"/>
                </a:spcBef>
              </a:pPr>
              <a:r>
                <a:rPr lang="en-US" sz="1600"/>
                <a:t>3</a:t>
              </a:r>
              <a:endParaRPr lang="en-US" sz="1400"/>
            </a:p>
          </p:txBody>
        </p:sp>
        <p:sp>
          <p:nvSpPr>
            <p:cNvPr id="59" name="Text Box 28"/>
            <p:cNvSpPr txBox="1">
              <a:spLocks noChangeArrowheads="1"/>
            </p:cNvSpPr>
            <p:nvPr/>
          </p:nvSpPr>
          <p:spPr bwMode="auto">
            <a:xfrm>
              <a:off x="1955" y="3948"/>
              <a:ext cx="615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1</a:t>
              </a:r>
              <a:endParaRPr lang="en-US" sz="1400"/>
            </a:p>
          </p:txBody>
        </p:sp>
        <p:sp>
          <p:nvSpPr>
            <p:cNvPr id="60" name="Text Box 29"/>
            <p:cNvSpPr txBox="1">
              <a:spLocks noChangeArrowheads="1"/>
            </p:cNvSpPr>
            <p:nvPr/>
          </p:nvSpPr>
          <p:spPr bwMode="auto">
            <a:xfrm>
              <a:off x="2564" y="3952"/>
              <a:ext cx="615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2</a:t>
              </a:r>
              <a:endParaRPr lang="en-US" sz="1400"/>
            </a:p>
          </p:txBody>
        </p:sp>
        <p:sp>
          <p:nvSpPr>
            <p:cNvPr id="61" name="Text Box 30"/>
            <p:cNvSpPr txBox="1">
              <a:spLocks noChangeArrowheads="1"/>
            </p:cNvSpPr>
            <p:nvPr/>
          </p:nvSpPr>
          <p:spPr bwMode="auto">
            <a:xfrm>
              <a:off x="3181" y="3956"/>
              <a:ext cx="615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3</a:t>
              </a:r>
              <a:endParaRPr lang="en-US" sz="1400"/>
            </a:p>
          </p:txBody>
        </p:sp>
        <p:sp>
          <p:nvSpPr>
            <p:cNvPr id="62" name="Text Box 31"/>
            <p:cNvSpPr txBox="1">
              <a:spLocks noChangeArrowheads="1"/>
            </p:cNvSpPr>
            <p:nvPr/>
          </p:nvSpPr>
          <p:spPr bwMode="auto">
            <a:xfrm>
              <a:off x="3798" y="3960"/>
              <a:ext cx="615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4</a:t>
              </a:r>
              <a:endParaRPr lang="en-US" sz="1400"/>
            </a:p>
          </p:txBody>
        </p:sp>
      </p:grpSp>
      <p:sp>
        <p:nvSpPr>
          <p:cNvPr id="64" name="Rectangle 37"/>
          <p:cNvSpPr>
            <a:spLocks noChangeArrowheads="1"/>
          </p:cNvSpPr>
          <p:nvPr/>
        </p:nvSpPr>
        <p:spPr bwMode="auto">
          <a:xfrm>
            <a:off x="2872822" y="4229579"/>
            <a:ext cx="304800" cy="3048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66" name="Picture 39" descr="Beeper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04931" y="4152900"/>
            <a:ext cx="60325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 Box 16"/>
          <p:cNvSpPr txBox="1">
            <a:spLocks noChangeArrowheads="1"/>
          </p:cNvSpPr>
          <p:nvPr/>
        </p:nvSpPr>
        <p:spPr bwMode="auto">
          <a:xfrm>
            <a:off x="2838032" y="4274437"/>
            <a:ext cx="381001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dirty="0"/>
              <a:t>+</a:t>
            </a:r>
          </a:p>
        </p:txBody>
      </p:sp>
      <p:pic>
        <p:nvPicPr>
          <p:cNvPr id="35" name="Picture 34" descr="karelEast.pn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3632075" y="4023352"/>
            <a:ext cx="883243" cy="874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12029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1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ourier"/>
                <a:cs typeface="Courier"/>
              </a:rPr>
              <a:t>pickBeeper</a:t>
            </a:r>
            <a:r>
              <a:rPr lang="en-US" sz="4000" b="1" dirty="0">
                <a:solidFill>
                  <a:schemeClr val="tx1"/>
                </a:solidFill>
                <a:latin typeface="Courier"/>
                <a:cs typeface="Courier"/>
              </a:rPr>
              <a:t>();</a:t>
            </a:r>
          </a:p>
        </p:txBody>
      </p:sp>
      <p:sp>
        <p:nvSpPr>
          <p:cNvPr id="37" name="Rectangle 4"/>
          <p:cNvSpPr>
            <a:spLocks noChangeArrowheads="1"/>
          </p:cNvSpPr>
          <p:nvPr/>
        </p:nvSpPr>
        <p:spPr bwMode="auto">
          <a:xfrm>
            <a:off x="2521884" y="1984857"/>
            <a:ext cx="3939747" cy="2922587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38" name="Group 5"/>
          <p:cNvGrpSpPr>
            <a:grpSpLocks/>
          </p:cNvGrpSpPr>
          <p:nvPr/>
        </p:nvGrpSpPr>
        <p:grpSpPr bwMode="auto">
          <a:xfrm>
            <a:off x="4489956" y="3929544"/>
            <a:ext cx="1981200" cy="990600"/>
            <a:chOff x="3184" y="3336"/>
            <a:chExt cx="1248" cy="624"/>
          </a:xfrm>
        </p:grpSpPr>
        <p:sp>
          <p:nvSpPr>
            <p:cNvPr id="39" name="Line 6"/>
            <p:cNvSpPr>
              <a:spLocks noChangeShapeType="1"/>
            </p:cNvSpPr>
            <p:nvPr/>
          </p:nvSpPr>
          <p:spPr bwMode="auto">
            <a:xfrm rot="-5400000">
              <a:off x="2879" y="3648"/>
              <a:ext cx="62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" name="Line 7"/>
            <p:cNvSpPr>
              <a:spLocks noChangeShapeType="1"/>
            </p:cNvSpPr>
            <p:nvPr/>
          </p:nvSpPr>
          <p:spPr bwMode="auto">
            <a:xfrm>
              <a:off x="3184" y="3344"/>
              <a:ext cx="63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" name="Line 8"/>
            <p:cNvSpPr>
              <a:spLocks noChangeShapeType="1"/>
            </p:cNvSpPr>
            <p:nvPr/>
          </p:nvSpPr>
          <p:spPr bwMode="auto">
            <a:xfrm>
              <a:off x="3801" y="3344"/>
              <a:ext cx="63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43" name="Group 9"/>
          <p:cNvGrpSpPr>
            <a:grpSpLocks/>
          </p:cNvGrpSpPr>
          <p:nvPr/>
        </p:nvGrpSpPr>
        <p:grpSpPr bwMode="auto">
          <a:xfrm>
            <a:off x="1891218" y="2291244"/>
            <a:ext cx="4549782" cy="2965450"/>
            <a:chOff x="1547" y="2304"/>
            <a:chExt cx="2866" cy="1868"/>
          </a:xfrm>
        </p:grpSpPr>
        <p:sp>
          <p:nvSpPr>
            <p:cNvPr id="44" name="Text Box 11"/>
            <p:cNvSpPr txBox="1">
              <a:spLocks noChangeArrowheads="1"/>
            </p:cNvSpPr>
            <p:nvPr/>
          </p:nvSpPr>
          <p:spPr bwMode="auto">
            <a:xfrm>
              <a:off x="2149" y="3540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45" name="Text Box 12"/>
            <p:cNvSpPr txBox="1">
              <a:spLocks noChangeArrowheads="1"/>
            </p:cNvSpPr>
            <p:nvPr/>
          </p:nvSpPr>
          <p:spPr bwMode="auto">
            <a:xfrm>
              <a:off x="2765" y="3540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46" name="Text Box 13"/>
            <p:cNvSpPr txBox="1">
              <a:spLocks noChangeArrowheads="1"/>
            </p:cNvSpPr>
            <p:nvPr/>
          </p:nvSpPr>
          <p:spPr bwMode="auto">
            <a:xfrm>
              <a:off x="3381" y="3540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47" name="Text Box 14"/>
            <p:cNvSpPr txBox="1">
              <a:spLocks noChangeArrowheads="1"/>
            </p:cNvSpPr>
            <p:nvPr/>
          </p:nvSpPr>
          <p:spPr bwMode="auto">
            <a:xfrm>
              <a:off x="3997" y="3540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48" name="Text Box 16"/>
            <p:cNvSpPr txBox="1">
              <a:spLocks noChangeArrowheads="1"/>
            </p:cNvSpPr>
            <p:nvPr/>
          </p:nvSpPr>
          <p:spPr bwMode="auto">
            <a:xfrm>
              <a:off x="2149" y="2924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dirty="0"/>
                <a:t>+</a:t>
              </a:r>
            </a:p>
          </p:txBody>
        </p:sp>
        <p:sp>
          <p:nvSpPr>
            <p:cNvPr id="49" name="Text Box 17"/>
            <p:cNvSpPr txBox="1">
              <a:spLocks noChangeArrowheads="1"/>
            </p:cNvSpPr>
            <p:nvPr/>
          </p:nvSpPr>
          <p:spPr bwMode="auto">
            <a:xfrm>
              <a:off x="2765" y="2924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dirty="0"/>
                <a:t>+</a:t>
              </a:r>
            </a:p>
          </p:txBody>
        </p:sp>
        <p:sp>
          <p:nvSpPr>
            <p:cNvPr id="50" name="Text Box 18"/>
            <p:cNvSpPr txBox="1">
              <a:spLocks noChangeArrowheads="1"/>
            </p:cNvSpPr>
            <p:nvPr/>
          </p:nvSpPr>
          <p:spPr bwMode="auto">
            <a:xfrm>
              <a:off x="3381" y="2924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1" name="Text Box 19"/>
            <p:cNvSpPr txBox="1">
              <a:spLocks noChangeArrowheads="1"/>
            </p:cNvSpPr>
            <p:nvPr/>
          </p:nvSpPr>
          <p:spPr bwMode="auto">
            <a:xfrm>
              <a:off x="3997" y="2924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2" name="Text Box 21"/>
            <p:cNvSpPr txBox="1">
              <a:spLocks noChangeArrowheads="1"/>
            </p:cNvSpPr>
            <p:nvPr/>
          </p:nvSpPr>
          <p:spPr bwMode="auto">
            <a:xfrm>
              <a:off x="2149" y="2308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3" name="Text Box 22"/>
            <p:cNvSpPr txBox="1">
              <a:spLocks noChangeArrowheads="1"/>
            </p:cNvSpPr>
            <p:nvPr/>
          </p:nvSpPr>
          <p:spPr bwMode="auto">
            <a:xfrm>
              <a:off x="2765" y="2308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4" name="Text Box 23"/>
            <p:cNvSpPr txBox="1">
              <a:spLocks noChangeArrowheads="1"/>
            </p:cNvSpPr>
            <p:nvPr/>
          </p:nvSpPr>
          <p:spPr bwMode="auto">
            <a:xfrm>
              <a:off x="3381" y="2308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5" name="Text Box 24"/>
            <p:cNvSpPr txBox="1">
              <a:spLocks noChangeArrowheads="1"/>
            </p:cNvSpPr>
            <p:nvPr/>
          </p:nvSpPr>
          <p:spPr bwMode="auto">
            <a:xfrm>
              <a:off x="3997" y="2308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6" name="Text Box 25"/>
            <p:cNvSpPr txBox="1">
              <a:spLocks noChangeArrowheads="1"/>
            </p:cNvSpPr>
            <p:nvPr/>
          </p:nvSpPr>
          <p:spPr bwMode="auto">
            <a:xfrm>
              <a:off x="1547" y="3544"/>
              <a:ext cx="192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r">
                <a:spcBef>
                  <a:spcPct val="50000"/>
                </a:spcBef>
              </a:pPr>
              <a:r>
                <a:rPr lang="en-US" sz="1600" dirty="0"/>
                <a:t>1</a:t>
              </a:r>
              <a:endParaRPr lang="en-US" sz="1400" dirty="0"/>
            </a:p>
          </p:txBody>
        </p:sp>
        <p:sp>
          <p:nvSpPr>
            <p:cNvPr id="57" name="Text Box 26"/>
            <p:cNvSpPr txBox="1">
              <a:spLocks noChangeArrowheads="1"/>
            </p:cNvSpPr>
            <p:nvPr/>
          </p:nvSpPr>
          <p:spPr bwMode="auto">
            <a:xfrm>
              <a:off x="1547" y="2928"/>
              <a:ext cx="192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r">
                <a:spcBef>
                  <a:spcPct val="50000"/>
                </a:spcBef>
              </a:pPr>
              <a:r>
                <a:rPr lang="en-US" sz="1600"/>
                <a:t>2</a:t>
              </a:r>
              <a:endParaRPr lang="en-US" sz="1400"/>
            </a:p>
          </p:txBody>
        </p:sp>
        <p:sp>
          <p:nvSpPr>
            <p:cNvPr id="58" name="Text Box 27"/>
            <p:cNvSpPr txBox="1">
              <a:spLocks noChangeArrowheads="1"/>
            </p:cNvSpPr>
            <p:nvPr/>
          </p:nvSpPr>
          <p:spPr bwMode="auto">
            <a:xfrm>
              <a:off x="1547" y="2304"/>
              <a:ext cx="192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r">
                <a:spcBef>
                  <a:spcPct val="50000"/>
                </a:spcBef>
              </a:pPr>
              <a:r>
                <a:rPr lang="en-US" sz="1600"/>
                <a:t>3</a:t>
              </a:r>
              <a:endParaRPr lang="en-US" sz="1400"/>
            </a:p>
          </p:txBody>
        </p:sp>
        <p:sp>
          <p:nvSpPr>
            <p:cNvPr id="59" name="Text Box 28"/>
            <p:cNvSpPr txBox="1">
              <a:spLocks noChangeArrowheads="1"/>
            </p:cNvSpPr>
            <p:nvPr/>
          </p:nvSpPr>
          <p:spPr bwMode="auto">
            <a:xfrm>
              <a:off x="1955" y="3948"/>
              <a:ext cx="615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1</a:t>
              </a:r>
              <a:endParaRPr lang="en-US" sz="1400"/>
            </a:p>
          </p:txBody>
        </p:sp>
        <p:sp>
          <p:nvSpPr>
            <p:cNvPr id="60" name="Text Box 29"/>
            <p:cNvSpPr txBox="1">
              <a:spLocks noChangeArrowheads="1"/>
            </p:cNvSpPr>
            <p:nvPr/>
          </p:nvSpPr>
          <p:spPr bwMode="auto">
            <a:xfrm>
              <a:off x="2564" y="3952"/>
              <a:ext cx="615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2</a:t>
              </a:r>
              <a:endParaRPr lang="en-US" sz="1400"/>
            </a:p>
          </p:txBody>
        </p:sp>
        <p:sp>
          <p:nvSpPr>
            <p:cNvPr id="61" name="Text Box 30"/>
            <p:cNvSpPr txBox="1">
              <a:spLocks noChangeArrowheads="1"/>
            </p:cNvSpPr>
            <p:nvPr/>
          </p:nvSpPr>
          <p:spPr bwMode="auto">
            <a:xfrm>
              <a:off x="3181" y="3956"/>
              <a:ext cx="615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3</a:t>
              </a:r>
              <a:endParaRPr lang="en-US" sz="1400"/>
            </a:p>
          </p:txBody>
        </p:sp>
        <p:sp>
          <p:nvSpPr>
            <p:cNvPr id="62" name="Text Box 31"/>
            <p:cNvSpPr txBox="1">
              <a:spLocks noChangeArrowheads="1"/>
            </p:cNvSpPr>
            <p:nvPr/>
          </p:nvSpPr>
          <p:spPr bwMode="auto">
            <a:xfrm>
              <a:off x="3798" y="3960"/>
              <a:ext cx="615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4</a:t>
              </a:r>
              <a:endParaRPr lang="en-US" sz="1400"/>
            </a:p>
          </p:txBody>
        </p:sp>
      </p:grpSp>
      <p:sp>
        <p:nvSpPr>
          <p:cNvPr id="64" name="Rectangle 37"/>
          <p:cNvSpPr>
            <a:spLocks noChangeArrowheads="1"/>
          </p:cNvSpPr>
          <p:nvPr/>
        </p:nvSpPr>
        <p:spPr bwMode="auto">
          <a:xfrm>
            <a:off x="2872822" y="4229579"/>
            <a:ext cx="304800" cy="3048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" name="Text Box 16"/>
          <p:cNvSpPr txBox="1">
            <a:spLocks noChangeArrowheads="1"/>
          </p:cNvSpPr>
          <p:nvPr/>
        </p:nvSpPr>
        <p:spPr bwMode="auto">
          <a:xfrm>
            <a:off x="2838032" y="4274437"/>
            <a:ext cx="381001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dirty="0"/>
              <a:t>+</a:t>
            </a:r>
          </a:p>
        </p:txBody>
      </p:sp>
      <p:pic>
        <p:nvPicPr>
          <p:cNvPr id="34" name="Picture 33" descr="karelEast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3632075" y="4023352"/>
            <a:ext cx="883243" cy="874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8827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48154" y="-145562"/>
            <a:ext cx="12262377" cy="7003562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Stanford</a:t>
            </a:r>
          </a:p>
        </p:txBody>
      </p:sp>
    </p:spTree>
    <p:extLst>
      <p:ext uri="{BB962C8B-B14F-4D97-AF65-F5344CB8AC3E}">
        <p14:creationId xmlns:p14="http://schemas.microsoft.com/office/powerpoint/2010/main" val="141754752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Make Sense?</a:t>
            </a:r>
          </a:p>
        </p:txBody>
      </p:sp>
    </p:spTree>
    <p:extLst>
      <p:ext uri="{BB962C8B-B14F-4D97-AF65-F5344CB8AC3E}">
        <p14:creationId xmlns:p14="http://schemas.microsoft.com/office/powerpoint/2010/main" val="41856889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836" name="Rectangle 4"/>
          <p:cNvSpPr>
            <a:spLocks noChangeArrowheads="1"/>
          </p:cNvSpPr>
          <p:nvPr/>
        </p:nvSpPr>
        <p:spPr bwMode="auto">
          <a:xfrm>
            <a:off x="2521884" y="1984857"/>
            <a:ext cx="3939747" cy="2922587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504837" name="Group 5"/>
          <p:cNvGrpSpPr>
            <a:grpSpLocks/>
          </p:cNvGrpSpPr>
          <p:nvPr/>
        </p:nvGrpSpPr>
        <p:grpSpPr bwMode="auto">
          <a:xfrm>
            <a:off x="4489956" y="3929544"/>
            <a:ext cx="1981200" cy="990600"/>
            <a:chOff x="3184" y="3336"/>
            <a:chExt cx="1248" cy="624"/>
          </a:xfrm>
        </p:grpSpPr>
        <p:sp>
          <p:nvSpPr>
            <p:cNvPr id="504838" name="Line 6"/>
            <p:cNvSpPr>
              <a:spLocks noChangeShapeType="1"/>
            </p:cNvSpPr>
            <p:nvPr/>
          </p:nvSpPr>
          <p:spPr bwMode="auto">
            <a:xfrm rot="-5400000">
              <a:off x="2879" y="3648"/>
              <a:ext cx="62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4839" name="Line 7"/>
            <p:cNvSpPr>
              <a:spLocks noChangeShapeType="1"/>
            </p:cNvSpPr>
            <p:nvPr/>
          </p:nvSpPr>
          <p:spPr bwMode="auto">
            <a:xfrm>
              <a:off x="3184" y="3344"/>
              <a:ext cx="63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4840" name="Line 8"/>
            <p:cNvSpPr>
              <a:spLocks noChangeShapeType="1"/>
            </p:cNvSpPr>
            <p:nvPr/>
          </p:nvSpPr>
          <p:spPr bwMode="auto">
            <a:xfrm>
              <a:off x="3801" y="3344"/>
              <a:ext cx="63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504841" name="Group 9"/>
          <p:cNvGrpSpPr>
            <a:grpSpLocks/>
          </p:cNvGrpSpPr>
          <p:nvPr/>
        </p:nvGrpSpPr>
        <p:grpSpPr bwMode="auto">
          <a:xfrm>
            <a:off x="1891218" y="2291244"/>
            <a:ext cx="4549782" cy="2965450"/>
            <a:chOff x="1547" y="2304"/>
            <a:chExt cx="2866" cy="1868"/>
          </a:xfrm>
        </p:grpSpPr>
        <p:sp>
          <p:nvSpPr>
            <p:cNvPr id="504843" name="Text Box 11"/>
            <p:cNvSpPr txBox="1">
              <a:spLocks noChangeArrowheads="1"/>
            </p:cNvSpPr>
            <p:nvPr/>
          </p:nvSpPr>
          <p:spPr bwMode="auto">
            <a:xfrm>
              <a:off x="2149" y="3540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04844" name="Text Box 12"/>
            <p:cNvSpPr txBox="1">
              <a:spLocks noChangeArrowheads="1"/>
            </p:cNvSpPr>
            <p:nvPr/>
          </p:nvSpPr>
          <p:spPr bwMode="auto">
            <a:xfrm>
              <a:off x="2765" y="3540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04845" name="Text Box 13"/>
            <p:cNvSpPr txBox="1">
              <a:spLocks noChangeArrowheads="1"/>
            </p:cNvSpPr>
            <p:nvPr/>
          </p:nvSpPr>
          <p:spPr bwMode="auto">
            <a:xfrm>
              <a:off x="3381" y="3540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04846" name="Text Box 14"/>
            <p:cNvSpPr txBox="1">
              <a:spLocks noChangeArrowheads="1"/>
            </p:cNvSpPr>
            <p:nvPr/>
          </p:nvSpPr>
          <p:spPr bwMode="auto">
            <a:xfrm>
              <a:off x="3997" y="3540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04848" name="Text Box 16"/>
            <p:cNvSpPr txBox="1">
              <a:spLocks noChangeArrowheads="1"/>
            </p:cNvSpPr>
            <p:nvPr/>
          </p:nvSpPr>
          <p:spPr bwMode="auto">
            <a:xfrm>
              <a:off x="2149" y="2924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04849" name="Text Box 17"/>
            <p:cNvSpPr txBox="1">
              <a:spLocks noChangeArrowheads="1"/>
            </p:cNvSpPr>
            <p:nvPr/>
          </p:nvSpPr>
          <p:spPr bwMode="auto">
            <a:xfrm>
              <a:off x="2765" y="2924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dirty="0"/>
                <a:t>+</a:t>
              </a:r>
            </a:p>
          </p:txBody>
        </p:sp>
        <p:sp>
          <p:nvSpPr>
            <p:cNvPr id="504850" name="Text Box 18"/>
            <p:cNvSpPr txBox="1">
              <a:spLocks noChangeArrowheads="1"/>
            </p:cNvSpPr>
            <p:nvPr/>
          </p:nvSpPr>
          <p:spPr bwMode="auto">
            <a:xfrm>
              <a:off x="3381" y="2924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04851" name="Text Box 19"/>
            <p:cNvSpPr txBox="1">
              <a:spLocks noChangeArrowheads="1"/>
            </p:cNvSpPr>
            <p:nvPr/>
          </p:nvSpPr>
          <p:spPr bwMode="auto">
            <a:xfrm>
              <a:off x="3997" y="2924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04853" name="Text Box 21"/>
            <p:cNvSpPr txBox="1">
              <a:spLocks noChangeArrowheads="1"/>
            </p:cNvSpPr>
            <p:nvPr/>
          </p:nvSpPr>
          <p:spPr bwMode="auto">
            <a:xfrm>
              <a:off x="2149" y="2308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04854" name="Text Box 22"/>
            <p:cNvSpPr txBox="1">
              <a:spLocks noChangeArrowheads="1"/>
            </p:cNvSpPr>
            <p:nvPr/>
          </p:nvSpPr>
          <p:spPr bwMode="auto">
            <a:xfrm>
              <a:off x="2765" y="2308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04855" name="Text Box 23"/>
            <p:cNvSpPr txBox="1">
              <a:spLocks noChangeArrowheads="1"/>
            </p:cNvSpPr>
            <p:nvPr/>
          </p:nvSpPr>
          <p:spPr bwMode="auto">
            <a:xfrm>
              <a:off x="3381" y="2308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04856" name="Text Box 24"/>
            <p:cNvSpPr txBox="1">
              <a:spLocks noChangeArrowheads="1"/>
            </p:cNvSpPr>
            <p:nvPr/>
          </p:nvSpPr>
          <p:spPr bwMode="auto">
            <a:xfrm>
              <a:off x="3997" y="2308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04857" name="Text Box 25"/>
            <p:cNvSpPr txBox="1">
              <a:spLocks noChangeArrowheads="1"/>
            </p:cNvSpPr>
            <p:nvPr/>
          </p:nvSpPr>
          <p:spPr bwMode="auto">
            <a:xfrm>
              <a:off x="1547" y="3544"/>
              <a:ext cx="192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r">
                <a:spcBef>
                  <a:spcPct val="50000"/>
                </a:spcBef>
              </a:pPr>
              <a:r>
                <a:rPr lang="en-US" sz="1600" dirty="0"/>
                <a:t>1</a:t>
              </a:r>
              <a:endParaRPr lang="en-US" sz="1400" dirty="0"/>
            </a:p>
          </p:txBody>
        </p:sp>
        <p:sp>
          <p:nvSpPr>
            <p:cNvPr id="504858" name="Text Box 26"/>
            <p:cNvSpPr txBox="1">
              <a:spLocks noChangeArrowheads="1"/>
            </p:cNvSpPr>
            <p:nvPr/>
          </p:nvSpPr>
          <p:spPr bwMode="auto">
            <a:xfrm>
              <a:off x="1547" y="2928"/>
              <a:ext cx="192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r">
                <a:spcBef>
                  <a:spcPct val="50000"/>
                </a:spcBef>
              </a:pPr>
              <a:r>
                <a:rPr lang="en-US" sz="1600"/>
                <a:t>2</a:t>
              </a:r>
              <a:endParaRPr lang="en-US" sz="1400"/>
            </a:p>
          </p:txBody>
        </p:sp>
        <p:sp>
          <p:nvSpPr>
            <p:cNvPr id="504859" name="Text Box 27"/>
            <p:cNvSpPr txBox="1">
              <a:spLocks noChangeArrowheads="1"/>
            </p:cNvSpPr>
            <p:nvPr/>
          </p:nvSpPr>
          <p:spPr bwMode="auto">
            <a:xfrm>
              <a:off x="1547" y="2304"/>
              <a:ext cx="192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r">
                <a:spcBef>
                  <a:spcPct val="50000"/>
                </a:spcBef>
              </a:pPr>
              <a:r>
                <a:rPr lang="en-US" sz="1600"/>
                <a:t>3</a:t>
              </a:r>
              <a:endParaRPr lang="en-US" sz="1400"/>
            </a:p>
          </p:txBody>
        </p:sp>
        <p:sp>
          <p:nvSpPr>
            <p:cNvPr id="504860" name="Text Box 28"/>
            <p:cNvSpPr txBox="1">
              <a:spLocks noChangeArrowheads="1"/>
            </p:cNvSpPr>
            <p:nvPr/>
          </p:nvSpPr>
          <p:spPr bwMode="auto">
            <a:xfrm>
              <a:off x="1955" y="3948"/>
              <a:ext cx="615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1</a:t>
              </a:r>
              <a:endParaRPr lang="en-US" sz="1400"/>
            </a:p>
          </p:txBody>
        </p:sp>
        <p:sp>
          <p:nvSpPr>
            <p:cNvPr id="504861" name="Text Box 29"/>
            <p:cNvSpPr txBox="1">
              <a:spLocks noChangeArrowheads="1"/>
            </p:cNvSpPr>
            <p:nvPr/>
          </p:nvSpPr>
          <p:spPr bwMode="auto">
            <a:xfrm>
              <a:off x="2564" y="3952"/>
              <a:ext cx="615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2</a:t>
              </a:r>
              <a:endParaRPr lang="en-US" sz="1400"/>
            </a:p>
          </p:txBody>
        </p:sp>
        <p:sp>
          <p:nvSpPr>
            <p:cNvPr id="504862" name="Text Box 30"/>
            <p:cNvSpPr txBox="1">
              <a:spLocks noChangeArrowheads="1"/>
            </p:cNvSpPr>
            <p:nvPr/>
          </p:nvSpPr>
          <p:spPr bwMode="auto">
            <a:xfrm>
              <a:off x="3181" y="3956"/>
              <a:ext cx="615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3</a:t>
              </a:r>
              <a:endParaRPr lang="en-US" sz="1400"/>
            </a:p>
          </p:txBody>
        </p:sp>
        <p:sp>
          <p:nvSpPr>
            <p:cNvPr id="504863" name="Text Box 31"/>
            <p:cNvSpPr txBox="1">
              <a:spLocks noChangeArrowheads="1"/>
            </p:cNvSpPr>
            <p:nvPr/>
          </p:nvSpPr>
          <p:spPr bwMode="auto">
            <a:xfrm>
              <a:off x="3798" y="3960"/>
              <a:ext cx="615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4</a:t>
              </a:r>
              <a:endParaRPr lang="en-US" sz="1400"/>
            </a:p>
          </p:txBody>
        </p:sp>
      </p:grpSp>
      <p:grpSp>
        <p:nvGrpSpPr>
          <p:cNvPr id="504868" name="Group 36"/>
          <p:cNvGrpSpPr>
            <a:grpSpLocks/>
          </p:cNvGrpSpPr>
          <p:nvPr/>
        </p:nvGrpSpPr>
        <p:grpSpPr bwMode="auto">
          <a:xfrm>
            <a:off x="2606122" y="3993044"/>
            <a:ext cx="795338" cy="846138"/>
            <a:chOff x="216" y="2155"/>
            <a:chExt cx="501" cy="533"/>
          </a:xfrm>
        </p:grpSpPr>
        <p:sp>
          <p:nvSpPr>
            <p:cNvPr id="504869" name="Rectangle 37"/>
            <p:cNvSpPr>
              <a:spLocks noChangeArrowheads="1"/>
            </p:cNvSpPr>
            <p:nvPr/>
          </p:nvSpPr>
          <p:spPr bwMode="auto">
            <a:xfrm>
              <a:off x="384" y="2304"/>
              <a:ext cx="192" cy="19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504870" name="Picture 38" descr="Karel"/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6" y="2155"/>
              <a:ext cx="501" cy="5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1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First Challenge</a:t>
            </a:r>
          </a:p>
        </p:txBody>
      </p:sp>
      <p:pic>
        <p:nvPicPr>
          <p:cNvPr id="31" name="Picture 39" descr="Beeper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04931" y="4152900"/>
            <a:ext cx="60325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166868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836" name="Rectangle 4"/>
          <p:cNvSpPr>
            <a:spLocks noChangeArrowheads="1"/>
          </p:cNvSpPr>
          <p:nvPr/>
        </p:nvSpPr>
        <p:spPr bwMode="auto">
          <a:xfrm>
            <a:off x="2521884" y="1984857"/>
            <a:ext cx="3939747" cy="2922587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504837" name="Group 5"/>
          <p:cNvGrpSpPr>
            <a:grpSpLocks/>
          </p:cNvGrpSpPr>
          <p:nvPr/>
        </p:nvGrpSpPr>
        <p:grpSpPr bwMode="auto">
          <a:xfrm>
            <a:off x="4489956" y="3929544"/>
            <a:ext cx="1981200" cy="990600"/>
            <a:chOff x="3184" y="3336"/>
            <a:chExt cx="1248" cy="624"/>
          </a:xfrm>
        </p:grpSpPr>
        <p:sp>
          <p:nvSpPr>
            <p:cNvPr id="504838" name="Line 6"/>
            <p:cNvSpPr>
              <a:spLocks noChangeShapeType="1"/>
            </p:cNvSpPr>
            <p:nvPr/>
          </p:nvSpPr>
          <p:spPr bwMode="auto">
            <a:xfrm rot="-5400000">
              <a:off x="2879" y="3648"/>
              <a:ext cx="62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4839" name="Line 7"/>
            <p:cNvSpPr>
              <a:spLocks noChangeShapeType="1"/>
            </p:cNvSpPr>
            <p:nvPr/>
          </p:nvSpPr>
          <p:spPr bwMode="auto">
            <a:xfrm>
              <a:off x="3184" y="3344"/>
              <a:ext cx="63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4840" name="Line 8"/>
            <p:cNvSpPr>
              <a:spLocks noChangeShapeType="1"/>
            </p:cNvSpPr>
            <p:nvPr/>
          </p:nvSpPr>
          <p:spPr bwMode="auto">
            <a:xfrm>
              <a:off x="3801" y="3344"/>
              <a:ext cx="63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504841" name="Group 9"/>
          <p:cNvGrpSpPr>
            <a:grpSpLocks/>
          </p:cNvGrpSpPr>
          <p:nvPr/>
        </p:nvGrpSpPr>
        <p:grpSpPr bwMode="auto">
          <a:xfrm>
            <a:off x="1891218" y="2291244"/>
            <a:ext cx="4549782" cy="2965450"/>
            <a:chOff x="1547" y="2304"/>
            <a:chExt cx="2866" cy="1868"/>
          </a:xfrm>
        </p:grpSpPr>
        <p:sp>
          <p:nvSpPr>
            <p:cNvPr id="504843" name="Text Box 11"/>
            <p:cNvSpPr txBox="1">
              <a:spLocks noChangeArrowheads="1"/>
            </p:cNvSpPr>
            <p:nvPr/>
          </p:nvSpPr>
          <p:spPr bwMode="auto">
            <a:xfrm>
              <a:off x="2149" y="3540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04844" name="Text Box 12"/>
            <p:cNvSpPr txBox="1">
              <a:spLocks noChangeArrowheads="1"/>
            </p:cNvSpPr>
            <p:nvPr/>
          </p:nvSpPr>
          <p:spPr bwMode="auto">
            <a:xfrm>
              <a:off x="2765" y="3540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04845" name="Text Box 13"/>
            <p:cNvSpPr txBox="1">
              <a:spLocks noChangeArrowheads="1"/>
            </p:cNvSpPr>
            <p:nvPr/>
          </p:nvSpPr>
          <p:spPr bwMode="auto">
            <a:xfrm>
              <a:off x="3381" y="3540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04846" name="Text Box 14"/>
            <p:cNvSpPr txBox="1">
              <a:spLocks noChangeArrowheads="1"/>
            </p:cNvSpPr>
            <p:nvPr/>
          </p:nvSpPr>
          <p:spPr bwMode="auto">
            <a:xfrm>
              <a:off x="3997" y="3540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04848" name="Text Box 16"/>
            <p:cNvSpPr txBox="1">
              <a:spLocks noChangeArrowheads="1"/>
            </p:cNvSpPr>
            <p:nvPr/>
          </p:nvSpPr>
          <p:spPr bwMode="auto">
            <a:xfrm>
              <a:off x="2149" y="2924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04849" name="Text Box 17"/>
            <p:cNvSpPr txBox="1">
              <a:spLocks noChangeArrowheads="1"/>
            </p:cNvSpPr>
            <p:nvPr/>
          </p:nvSpPr>
          <p:spPr bwMode="auto">
            <a:xfrm>
              <a:off x="2765" y="2924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dirty="0"/>
                <a:t>+</a:t>
              </a:r>
            </a:p>
          </p:txBody>
        </p:sp>
        <p:sp>
          <p:nvSpPr>
            <p:cNvPr id="504850" name="Text Box 18"/>
            <p:cNvSpPr txBox="1">
              <a:spLocks noChangeArrowheads="1"/>
            </p:cNvSpPr>
            <p:nvPr/>
          </p:nvSpPr>
          <p:spPr bwMode="auto">
            <a:xfrm>
              <a:off x="3381" y="2924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04851" name="Text Box 19"/>
            <p:cNvSpPr txBox="1">
              <a:spLocks noChangeArrowheads="1"/>
            </p:cNvSpPr>
            <p:nvPr/>
          </p:nvSpPr>
          <p:spPr bwMode="auto">
            <a:xfrm>
              <a:off x="3997" y="2924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04853" name="Text Box 21"/>
            <p:cNvSpPr txBox="1">
              <a:spLocks noChangeArrowheads="1"/>
            </p:cNvSpPr>
            <p:nvPr/>
          </p:nvSpPr>
          <p:spPr bwMode="auto">
            <a:xfrm>
              <a:off x="2149" y="2308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04854" name="Text Box 22"/>
            <p:cNvSpPr txBox="1">
              <a:spLocks noChangeArrowheads="1"/>
            </p:cNvSpPr>
            <p:nvPr/>
          </p:nvSpPr>
          <p:spPr bwMode="auto">
            <a:xfrm>
              <a:off x="2765" y="2308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04855" name="Text Box 23"/>
            <p:cNvSpPr txBox="1">
              <a:spLocks noChangeArrowheads="1"/>
            </p:cNvSpPr>
            <p:nvPr/>
          </p:nvSpPr>
          <p:spPr bwMode="auto">
            <a:xfrm>
              <a:off x="3381" y="2308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04856" name="Text Box 24"/>
            <p:cNvSpPr txBox="1">
              <a:spLocks noChangeArrowheads="1"/>
            </p:cNvSpPr>
            <p:nvPr/>
          </p:nvSpPr>
          <p:spPr bwMode="auto">
            <a:xfrm>
              <a:off x="3997" y="2308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04857" name="Text Box 25"/>
            <p:cNvSpPr txBox="1">
              <a:spLocks noChangeArrowheads="1"/>
            </p:cNvSpPr>
            <p:nvPr/>
          </p:nvSpPr>
          <p:spPr bwMode="auto">
            <a:xfrm>
              <a:off x="1547" y="3544"/>
              <a:ext cx="192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r">
                <a:spcBef>
                  <a:spcPct val="50000"/>
                </a:spcBef>
              </a:pPr>
              <a:r>
                <a:rPr lang="en-US" sz="1600" dirty="0"/>
                <a:t>1</a:t>
              </a:r>
              <a:endParaRPr lang="en-US" sz="1400" dirty="0"/>
            </a:p>
          </p:txBody>
        </p:sp>
        <p:sp>
          <p:nvSpPr>
            <p:cNvPr id="504858" name="Text Box 26"/>
            <p:cNvSpPr txBox="1">
              <a:spLocks noChangeArrowheads="1"/>
            </p:cNvSpPr>
            <p:nvPr/>
          </p:nvSpPr>
          <p:spPr bwMode="auto">
            <a:xfrm>
              <a:off x="1547" y="2928"/>
              <a:ext cx="192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r">
                <a:spcBef>
                  <a:spcPct val="50000"/>
                </a:spcBef>
              </a:pPr>
              <a:r>
                <a:rPr lang="en-US" sz="1600"/>
                <a:t>2</a:t>
              </a:r>
              <a:endParaRPr lang="en-US" sz="1400"/>
            </a:p>
          </p:txBody>
        </p:sp>
        <p:sp>
          <p:nvSpPr>
            <p:cNvPr id="504859" name="Text Box 27"/>
            <p:cNvSpPr txBox="1">
              <a:spLocks noChangeArrowheads="1"/>
            </p:cNvSpPr>
            <p:nvPr/>
          </p:nvSpPr>
          <p:spPr bwMode="auto">
            <a:xfrm>
              <a:off x="1547" y="2304"/>
              <a:ext cx="192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r">
                <a:spcBef>
                  <a:spcPct val="50000"/>
                </a:spcBef>
              </a:pPr>
              <a:r>
                <a:rPr lang="en-US" sz="1600"/>
                <a:t>3</a:t>
              </a:r>
              <a:endParaRPr lang="en-US" sz="1400"/>
            </a:p>
          </p:txBody>
        </p:sp>
        <p:sp>
          <p:nvSpPr>
            <p:cNvPr id="504860" name="Text Box 28"/>
            <p:cNvSpPr txBox="1">
              <a:spLocks noChangeArrowheads="1"/>
            </p:cNvSpPr>
            <p:nvPr/>
          </p:nvSpPr>
          <p:spPr bwMode="auto">
            <a:xfrm>
              <a:off x="1955" y="3948"/>
              <a:ext cx="615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1</a:t>
              </a:r>
              <a:endParaRPr lang="en-US" sz="1400"/>
            </a:p>
          </p:txBody>
        </p:sp>
        <p:sp>
          <p:nvSpPr>
            <p:cNvPr id="504861" name="Text Box 29"/>
            <p:cNvSpPr txBox="1">
              <a:spLocks noChangeArrowheads="1"/>
            </p:cNvSpPr>
            <p:nvPr/>
          </p:nvSpPr>
          <p:spPr bwMode="auto">
            <a:xfrm>
              <a:off x="2564" y="3952"/>
              <a:ext cx="615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2</a:t>
              </a:r>
              <a:endParaRPr lang="en-US" sz="1400"/>
            </a:p>
          </p:txBody>
        </p:sp>
        <p:sp>
          <p:nvSpPr>
            <p:cNvPr id="504862" name="Text Box 30"/>
            <p:cNvSpPr txBox="1">
              <a:spLocks noChangeArrowheads="1"/>
            </p:cNvSpPr>
            <p:nvPr/>
          </p:nvSpPr>
          <p:spPr bwMode="auto">
            <a:xfrm>
              <a:off x="3181" y="3956"/>
              <a:ext cx="615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3</a:t>
              </a:r>
              <a:endParaRPr lang="en-US" sz="1400"/>
            </a:p>
          </p:txBody>
        </p:sp>
        <p:sp>
          <p:nvSpPr>
            <p:cNvPr id="504863" name="Text Box 31"/>
            <p:cNvSpPr txBox="1">
              <a:spLocks noChangeArrowheads="1"/>
            </p:cNvSpPr>
            <p:nvPr/>
          </p:nvSpPr>
          <p:spPr bwMode="auto">
            <a:xfrm>
              <a:off x="3798" y="3960"/>
              <a:ext cx="615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4</a:t>
              </a:r>
              <a:endParaRPr lang="en-US" sz="1400"/>
            </a:p>
          </p:txBody>
        </p:sp>
      </p:grpSp>
      <p:grpSp>
        <p:nvGrpSpPr>
          <p:cNvPr id="504868" name="Group 36"/>
          <p:cNvGrpSpPr>
            <a:grpSpLocks/>
          </p:cNvGrpSpPr>
          <p:nvPr/>
        </p:nvGrpSpPr>
        <p:grpSpPr bwMode="auto">
          <a:xfrm>
            <a:off x="5589449" y="3086035"/>
            <a:ext cx="795338" cy="846138"/>
            <a:chOff x="216" y="2155"/>
            <a:chExt cx="501" cy="533"/>
          </a:xfrm>
        </p:grpSpPr>
        <p:sp>
          <p:nvSpPr>
            <p:cNvPr id="504869" name="Rectangle 37"/>
            <p:cNvSpPr>
              <a:spLocks noChangeArrowheads="1"/>
            </p:cNvSpPr>
            <p:nvPr/>
          </p:nvSpPr>
          <p:spPr bwMode="auto">
            <a:xfrm>
              <a:off x="384" y="2304"/>
              <a:ext cx="192" cy="19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504870" name="Picture 38" descr="Karel"/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6" y="2155"/>
              <a:ext cx="501" cy="5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1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First Challenge</a:t>
            </a:r>
          </a:p>
        </p:txBody>
      </p:sp>
      <p:pic>
        <p:nvPicPr>
          <p:cNvPr id="31" name="Picture 39" descr="Beeper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92655" y="3185423"/>
            <a:ext cx="60325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166868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Need a Volunteer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2381" y="917655"/>
            <a:ext cx="5256388" cy="5803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20095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472" y="781132"/>
            <a:ext cx="7787224" cy="5470525"/>
          </a:xfrm>
          <a:prstGeom prst="rect">
            <a:avLst/>
          </a:prstGeom>
        </p:spPr>
      </p:pic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Lets Try It</a:t>
            </a:r>
          </a:p>
        </p:txBody>
      </p:sp>
    </p:spTree>
    <p:extLst>
      <p:ext uri="{BB962C8B-B14F-4D97-AF65-F5344CB8AC3E}">
        <p14:creationId xmlns:p14="http://schemas.microsoft.com/office/powerpoint/2010/main" val="224443845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OurKarelProgram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Karel</a:t>
            </a:r>
            <a:r>
              <a:rPr lang="en-US" sz="2200" dirty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void</a:t>
            </a:r>
            <a:r>
              <a:rPr lang="en-US" sz="2200" dirty="0">
                <a:latin typeface="Courier"/>
                <a:cs typeface="Courier"/>
              </a:rPr>
              <a:t> run()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</a:t>
            </a:r>
            <a:r>
              <a:rPr lang="en-US" sz="2200" dirty="0" err="1">
                <a:latin typeface="Courier"/>
                <a:cs typeface="Courier"/>
              </a:rPr>
              <a:t>pickBeeper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</a:t>
            </a:r>
            <a:r>
              <a:rPr lang="en-US" sz="2200" dirty="0" err="1">
                <a:latin typeface="Courier"/>
                <a:cs typeface="Courier"/>
              </a:rPr>
              <a:t>turnLeft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</a:t>
            </a:r>
            <a:r>
              <a:rPr lang="en-US" sz="2200" dirty="0" err="1">
                <a:latin typeface="Courier"/>
                <a:cs typeface="Courier"/>
              </a:rPr>
              <a:t>turnRight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</a:t>
            </a:r>
            <a:r>
              <a:rPr lang="en-US" sz="2200" dirty="0" err="1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}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</a:t>
            </a:r>
            <a:r>
              <a:rPr lang="en-US" sz="2200" b="1" dirty="0">
                <a:solidFill>
                  <a:srgbClr val="6C006C"/>
                </a:solidFill>
                <a:latin typeface="Courier"/>
                <a:cs typeface="Courier"/>
              </a:rPr>
              <a:t>private</a:t>
            </a:r>
            <a:r>
              <a:rPr lang="en-US" sz="2200" dirty="0">
                <a:solidFill>
                  <a:srgbClr val="6C006C"/>
                </a:solidFill>
                <a:latin typeface="Courier"/>
                <a:cs typeface="Courier"/>
              </a:rPr>
              <a:t> </a:t>
            </a:r>
            <a:r>
              <a:rPr lang="en-US" sz="2200" b="1" dirty="0">
                <a:solidFill>
                  <a:srgbClr val="6C006C"/>
                </a:solidFill>
                <a:latin typeface="Courier"/>
                <a:cs typeface="Courier"/>
              </a:rPr>
              <a:t>void</a:t>
            </a:r>
            <a:r>
              <a:rPr lang="en-US" sz="2200" dirty="0">
                <a:solidFill>
                  <a:srgbClr val="6C006C"/>
                </a:solidFill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turnRight</a:t>
            </a:r>
            <a:r>
              <a:rPr lang="en-US" sz="2200" dirty="0">
                <a:latin typeface="Courier"/>
                <a:cs typeface="Courier"/>
              </a:rPr>
              <a:t>()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</a:t>
            </a:r>
            <a:r>
              <a:rPr lang="en-US" sz="2200" dirty="0" err="1">
                <a:latin typeface="Courier"/>
                <a:cs typeface="Courier"/>
              </a:rPr>
              <a:t>turnLeft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</a:t>
            </a:r>
            <a:r>
              <a:rPr lang="en-US" sz="2200" dirty="0" err="1">
                <a:latin typeface="Courier"/>
                <a:cs typeface="Courier"/>
              </a:rPr>
              <a:t>turnLeft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</a:t>
            </a:r>
            <a:r>
              <a:rPr lang="en-US" sz="2200" dirty="0" err="1">
                <a:latin typeface="Courier"/>
                <a:cs typeface="Courier"/>
              </a:rPr>
              <a:t>turnLeft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}    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}</a:t>
            </a: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Anatomy of a Program</a:t>
            </a:r>
          </a:p>
        </p:txBody>
      </p:sp>
    </p:spTree>
    <p:extLst>
      <p:ext uri="{BB962C8B-B14F-4D97-AF65-F5344CB8AC3E}">
        <p14:creationId xmlns:p14="http://schemas.microsoft.com/office/powerpoint/2010/main" val="336893141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OurKarelProgram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Karel</a:t>
            </a:r>
            <a:r>
              <a:rPr lang="en-US" sz="2200" dirty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void</a:t>
            </a:r>
            <a:r>
              <a:rPr lang="en-US" sz="2200" dirty="0">
                <a:latin typeface="Courier"/>
                <a:cs typeface="Courier"/>
              </a:rPr>
              <a:t> run()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</a:t>
            </a:r>
            <a:r>
              <a:rPr lang="en-US" sz="2200" dirty="0" err="1">
                <a:latin typeface="Courier"/>
                <a:cs typeface="Courier"/>
              </a:rPr>
              <a:t>pickBeeper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</a:t>
            </a:r>
            <a:r>
              <a:rPr lang="en-US" sz="2200" dirty="0" err="1">
                <a:latin typeface="Courier"/>
                <a:cs typeface="Courier"/>
              </a:rPr>
              <a:t>turnLeft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</a:t>
            </a:r>
            <a:r>
              <a:rPr lang="en-US" sz="2200" dirty="0" err="1">
                <a:latin typeface="Courier"/>
                <a:cs typeface="Courier"/>
              </a:rPr>
              <a:t>turnRight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</a:t>
            </a:r>
            <a:r>
              <a:rPr lang="en-US" sz="2200" dirty="0" err="1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}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</a:t>
            </a:r>
            <a:r>
              <a:rPr lang="en-US" sz="2200" b="1" dirty="0">
                <a:solidFill>
                  <a:srgbClr val="6C006C"/>
                </a:solidFill>
                <a:latin typeface="Courier"/>
                <a:cs typeface="Courier"/>
              </a:rPr>
              <a:t>private</a:t>
            </a:r>
            <a:r>
              <a:rPr lang="en-US" sz="2200" dirty="0">
                <a:solidFill>
                  <a:srgbClr val="6C006C"/>
                </a:solidFill>
                <a:latin typeface="Courier"/>
                <a:cs typeface="Courier"/>
              </a:rPr>
              <a:t> </a:t>
            </a:r>
            <a:r>
              <a:rPr lang="en-US" sz="2200" b="1" dirty="0">
                <a:solidFill>
                  <a:srgbClr val="6C006C"/>
                </a:solidFill>
                <a:latin typeface="Courier"/>
                <a:cs typeface="Courier"/>
              </a:rPr>
              <a:t>void</a:t>
            </a:r>
            <a:r>
              <a:rPr lang="en-US" sz="2200" dirty="0">
                <a:solidFill>
                  <a:srgbClr val="6C006C"/>
                </a:solidFill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turnRight</a:t>
            </a:r>
            <a:r>
              <a:rPr lang="en-US" sz="2200" dirty="0">
                <a:latin typeface="Courier"/>
                <a:cs typeface="Courier"/>
              </a:rPr>
              <a:t>()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</a:t>
            </a:r>
            <a:r>
              <a:rPr lang="en-US" sz="2200" dirty="0" err="1">
                <a:latin typeface="Courier"/>
                <a:cs typeface="Courier"/>
              </a:rPr>
              <a:t>turnLeft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</a:t>
            </a:r>
            <a:r>
              <a:rPr lang="en-US" sz="2200" dirty="0" err="1">
                <a:latin typeface="Courier"/>
                <a:cs typeface="Courier"/>
              </a:rPr>
              <a:t>turnLeft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</a:t>
            </a:r>
            <a:r>
              <a:rPr lang="en-US" sz="2200" dirty="0" err="1">
                <a:latin typeface="Courier"/>
                <a:cs typeface="Courier"/>
              </a:rPr>
              <a:t>turnLeft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}    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}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Anatomy of a Program</a:t>
            </a:r>
          </a:p>
        </p:txBody>
      </p:sp>
      <p:sp>
        <p:nvSpPr>
          <p:cNvPr id="8" name="AutoShape 2"/>
          <p:cNvSpPr>
            <a:spLocks/>
          </p:cNvSpPr>
          <p:nvPr/>
        </p:nvSpPr>
        <p:spPr bwMode="auto">
          <a:xfrm>
            <a:off x="5451865" y="1911466"/>
            <a:ext cx="351058" cy="4340841"/>
          </a:xfrm>
          <a:prstGeom prst="rightBrace">
            <a:avLst>
              <a:gd name="adj1" fmla="val 134664"/>
              <a:gd name="adj2" fmla="val 50000"/>
            </a:avLst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 dirty="0"/>
          </a:p>
        </p:txBody>
      </p:sp>
      <p:sp>
        <p:nvSpPr>
          <p:cNvPr id="9" name="Text Box 3"/>
          <p:cNvSpPr txBox="1">
            <a:spLocks noChangeArrowheads="1"/>
          </p:cNvSpPr>
          <p:nvPr/>
        </p:nvSpPr>
        <p:spPr bwMode="auto">
          <a:xfrm>
            <a:off x="5959230" y="3333191"/>
            <a:ext cx="2872154" cy="1090195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lIns="97967" tIns="62633" rIns="97967" bIns="57147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sz="2200" dirty="0">
                <a:latin typeface="DejaVu Serif" charset="0"/>
              </a:rPr>
              <a:t>This is the program's </a:t>
            </a:r>
            <a:r>
              <a:rPr lang="en-US" sz="2200" b="1" i="1" dirty="0">
                <a:solidFill>
                  <a:srgbClr val="0000FF"/>
                </a:solidFill>
                <a:latin typeface="DejaVu Serif" charset="0"/>
              </a:rPr>
              <a:t>source code</a:t>
            </a:r>
            <a:endParaRPr lang="en-US" sz="2200" dirty="0">
              <a:latin typeface="DejaVu Serif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7233606"/>
      </p:ext>
    </p:extLst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OurKarelProgram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Karel</a:t>
            </a:r>
            <a:r>
              <a:rPr lang="en-US" sz="2200" dirty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void</a:t>
            </a:r>
            <a:r>
              <a:rPr lang="en-US" sz="2200" dirty="0">
                <a:latin typeface="Courier"/>
                <a:cs typeface="Courier"/>
              </a:rPr>
              <a:t> run()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</a:t>
            </a:r>
            <a:r>
              <a:rPr lang="en-US" sz="2200" dirty="0" err="1">
                <a:latin typeface="Courier"/>
                <a:cs typeface="Courier"/>
              </a:rPr>
              <a:t>pickBeeper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</a:t>
            </a:r>
            <a:r>
              <a:rPr lang="en-US" sz="2200" dirty="0" err="1">
                <a:latin typeface="Courier"/>
                <a:cs typeface="Courier"/>
              </a:rPr>
              <a:t>turnLeft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</a:t>
            </a:r>
            <a:r>
              <a:rPr lang="en-US" sz="2200" dirty="0" err="1">
                <a:latin typeface="Courier"/>
                <a:cs typeface="Courier"/>
              </a:rPr>
              <a:t>turnRight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</a:t>
            </a:r>
            <a:r>
              <a:rPr lang="en-US" sz="2200" dirty="0" err="1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}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</a:t>
            </a:r>
            <a:r>
              <a:rPr lang="en-US" sz="2200" b="1" dirty="0">
                <a:solidFill>
                  <a:srgbClr val="6C006C"/>
                </a:solidFill>
                <a:latin typeface="Courier"/>
                <a:cs typeface="Courier"/>
              </a:rPr>
              <a:t>private</a:t>
            </a:r>
            <a:r>
              <a:rPr lang="en-US" sz="2200" dirty="0">
                <a:solidFill>
                  <a:srgbClr val="6C006C"/>
                </a:solidFill>
                <a:latin typeface="Courier"/>
                <a:cs typeface="Courier"/>
              </a:rPr>
              <a:t> </a:t>
            </a:r>
            <a:r>
              <a:rPr lang="en-US" sz="2200" b="1" dirty="0">
                <a:solidFill>
                  <a:srgbClr val="6C006C"/>
                </a:solidFill>
                <a:latin typeface="Courier"/>
                <a:cs typeface="Courier"/>
              </a:rPr>
              <a:t>void</a:t>
            </a:r>
            <a:r>
              <a:rPr lang="en-US" sz="2200" dirty="0">
                <a:solidFill>
                  <a:srgbClr val="6C006C"/>
                </a:solidFill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turnRight</a:t>
            </a:r>
            <a:r>
              <a:rPr lang="en-US" sz="2200" dirty="0">
                <a:latin typeface="Courier"/>
                <a:cs typeface="Courier"/>
              </a:rPr>
              <a:t>()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</a:t>
            </a:r>
            <a:r>
              <a:rPr lang="en-US" sz="2200" dirty="0" err="1">
                <a:latin typeface="Courier"/>
                <a:cs typeface="Courier"/>
              </a:rPr>
              <a:t>turnLeft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</a:t>
            </a:r>
            <a:r>
              <a:rPr lang="en-US" sz="2200" dirty="0" err="1">
                <a:latin typeface="Courier"/>
                <a:cs typeface="Courier"/>
              </a:rPr>
              <a:t>turnLeft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</a:t>
            </a:r>
            <a:r>
              <a:rPr lang="en-US" sz="2200" dirty="0" err="1">
                <a:latin typeface="Courier"/>
                <a:cs typeface="Courier"/>
              </a:rPr>
              <a:t>turnLeft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}    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}</a:t>
            </a:r>
          </a:p>
        </p:txBody>
      </p:sp>
      <p:sp>
        <p:nvSpPr>
          <p:cNvPr id="13314" name="AutoShape 2"/>
          <p:cNvSpPr>
            <a:spLocks/>
          </p:cNvSpPr>
          <p:nvPr/>
        </p:nvSpPr>
        <p:spPr bwMode="auto">
          <a:xfrm>
            <a:off x="4416326" y="1813775"/>
            <a:ext cx="233828" cy="2875456"/>
          </a:xfrm>
          <a:prstGeom prst="rightBrace">
            <a:avLst>
              <a:gd name="adj1" fmla="val 134664"/>
              <a:gd name="adj2" fmla="val 50000"/>
            </a:avLst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 dirty="0"/>
          </a:p>
        </p:txBody>
      </p:sp>
      <p:sp>
        <p:nvSpPr>
          <p:cNvPr id="13315" name="Text Box 3"/>
          <p:cNvSpPr txBox="1">
            <a:spLocks noChangeArrowheads="1"/>
          </p:cNvSpPr>
          <p:nvPr/>
        </p:nvSpPr>
        <p:spPr bwMode="auto">
          <a:xfrm>
            <a:off x="4976640" y="2903345"/>
            <a:ext cx="3732480" cy="1090195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lIns="97967" tIns="62633" rIns="97967" bIns="57147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sz="2200" dirty="0">
                <a:latin typeface="DejaVu Serif" charset="0"/>
              </a:rPr>
              <a:t>This piece of the program's </a:t>
            </a:r>
            <a:r>
              <a:rPr lang="en-US" sz="2200" b="1" i="1" dirty="0">
                <a:solidFill>
                  <a:srgbClr val="0000FF"/>
                </a:solidFill>
                <a:latin typeface="DejaVu Serif" charset="0"/>
              </a:rPr>
              <a:t>source code</a:t>
            </a:r>
            <a:r>
              <a:rPr lang="en-US" sz="2200" dirty="0">
                <a:latin typeface="DejaVu Serif" charset="0"/>
              </a:rPr>
              <a:t> is called a </a:t>
            </a:r>
            <a:r>
              <a:rPr lang="en-US" sz="2200" b="1" i="1" dirty="0">
                <a:solidFill>
                  <a:srgbClr val="0000FF"/>
                </a:solidFill>
                <a:latin typeface="DejaVu Serif" charset="0"/>
              </a:rPr>
              <a:t>method</a:t>
            </a:r>
            <a:r>
              <a:rPr lang="en-US" sz="2200" dirty="0">
                <a:latin typeface="DejaVu Serif" charset="0"/>
              </a:rPr>
              <a:t>.</a:t>
            </a:r>
          </a:p>
        </p:txBody>
      </p:sp>
      <p:cxnSp>
        <p:nvCxnSpPr>
          <p:cNvPr id="13316" name="AutoShape 4"/>
          <p:cNvCxnSpPr>
            <a:cxnSpLocks noChangeShapeType="1"/>
            <a:stCxn id="13315" idx="1"/>
          </p:cNvCxnSpPr>
          <p:nvPr/>
        </p:nvCxnSpPr>
        <p:spPr bwMode="auto">
          <a:xfrm rot="10800000">
            <a:off x="4747846" y="3282463"/>
            <a:ext cx="228794" cy="165981"/>
          </a:xfrm>
          <a:prstGeom prst="curvedConnector3">
            <a:avLst>
              <a:gd name="adj1" fmla="val 50000"/>
            </a:avLst>
          </a:prstGeom>
          <a:noFill/>
          <a:ln w="36720" cap="flat">
            <a:solidFill>
              <a:srgbClr val="00008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Anatomy of a Program</a:t>
            </a:r>
          </a:p>
        </p:txBody>
      </p:sp>
    </p:spTree>
    <p:extLst>
      <p:ext uri="{BB962C8B-B14F-4D97-AF65-F5344CB8AC3E}">
        <p14:creationId xmlns:p14="http://schemas.microsoft.com/office/powerpoint/2010/main" val="99489671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OurKarelProgram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Karel</a:t>
            </a:r>
            <a:r>
              <a:rPr lang="en-US" sz="2200" dirty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void</a:t>
            </a:r>
            <a:r>
              <a:rPr lang="en-US" sz="2200" dirty="0">
                <a:latin typeface="Courier"/>
                <a:cs typeface="Courier"/>
              </a:rPr>
              <a:t> run()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</a:t>
            </a:r>
            <a:r>
              <a:rPr lang="en-US" sz="2200" dirty="0" err="1">
                <a:latin typeface="Courier"/>
                <a:cs typeface="Courier"/>
              </a:rPr>
              <a:t>pickBeeper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</a:t>
            </a:r>
            <a:r>
              <a:rPr lang="en-US" sz="2200" dirty="0" err="1">
                <a:latin typeface="Courier"/>
                <a:cs typeface="Courier"/>
              </a:rPr>
              <a:t>turnLeft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</a:t>
            </a:r>
            <a:r>
              <a:rPr lang="en-US" sz="2200" dirty="0" err="1">
                <a:latin typeface="Courier"/>
                <a:cs typeface="Courier"/>
              </a:rPr>
              <a:t>turnRight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</a:t>
            </a:r>
            <a:r>
              <a:rPr lang="en-US" sz="2200" dirty="0" err="1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}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</a:t>
            </a:r>
            <a:r>
              <a:rPr lang="en-US" sz="2200" b="1" dirty="0">
                <a:solidFill>
                  <a:srgbClr val="6C006C"/>
                </a:solidFill>
                <a:latin typeface="Courier"/>
                <a:cs typeface="Courier"/>
              </a:rPr>
              <a:t>private</a:t>
            </a:r>
            <a:r>
              <a:rPr lang="en-US" sz="2200" dirty="0">
                <a:solidFill>
                  <a:srgbClr val="6C006C"/>
                </a:solidFill>
                <a:latin typeface="Courier"/>
                <a:cs typeface="Courier"/>
              </a:rPr>
              <a:t> </a:t>
            </a:r>
            <a:r>
              <a:rPr lang="en-US" sz="2200" b="1" dirty="0">
                <a:solidFill>
                  <a:srgbClr val="6C006C"/>
                </a:solidFill>
                <a:latin typeface="Courier"/>
                <a:cs typeface="Courier"/>
              </a:rPr>
              <a:t>void</a:t>
            </a:r>
            <a:r>
              <a:rPr lang="en-US" sz="2200" dirty="0">
                <a:solidFill>
                  <a:srgbClr val="6C006C"/>
                </a:solidFill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turnRight</a:t>
            </a:r>
            <a:r>
              <a:rPr lang="en-US" sz="2200" dirty="0">
                <a:latin typeface="Courier"/>
                <a:cs typeface="Courier"/>
              </a:rPr>
              <a:t>()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</a:t>
            </a:r>
            <a:r>
              <a:rPr lang="en-US" sz="2200" dirty="0" err="1">
                <a:latin typeface="Courier"/>
                <a:cs typeface="Courier"/>
              </a:rPr>
              <a:t>turnLeft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</a:t>
            </a:r>
            <a:r>
              <a:rPr lang="en-US" sz="2200" dirty="0" err="1">
                <a:latin typeface="Courier"/>
                <a:cs typeface="Courier"/>
              </a:rPr>
              <a:t>turnLeft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</a:t>
            </a:r>
            <a:r>
              <a:rPr lang="en-US" sz="2200" dirty="0" err="1">
                <a:latin typeface="Courier"/>
                <a:cs typeface="Courier"/>
              </a:rPr>
              <a:t>turnLeft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}    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}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Anatomy of a Program</a:t>
            </a:r>
          </a:p>
        </p:txBody>
      </p:sp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4976640" y="2488581"/>
            <a:ext cx="3732480" cy="1088754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lIns="97967" tIns="62633" rIns="97967" bIns="57147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sz="2200" dirty="0">
                <a:latin typeface="DejaVu Serif" charset="0"/>
              </a:rPr>
              <a:t>This line of code gives the </a:t>
            </a:r>
            <a:r>
              <a:rPr lang="en-US" sz="2200" b="1" i="1" dirty="0">
                <a:solidFill>
                  <a:srgbClr val="0000FF"/>
                </a:solidFill>
                <a:latin typeface="DejaVu Serif" charset="0"/>
              </a:rPr>
              <a:t>name</a:t>
            </a:r>
            <a:r>
              <a:rPr lang="en-US" sz="2200" dirty="0">
                <a:latin typeface="DejaVu Serif" charset="0"/>
              </a:rPr>
              <a:t> of the method </a:t>
            </a:r>
          </a:p>
          <a:p>
            <a:pPr algn="ctr">
              <a:lnSpc>
                <a:spcPct val="98000"/>
              </a:lnSpc>
            </a:pPr>
            <a:r>
              <a:rPr lang="en-US" sz="2200" dirty="0">
                <a:latin typeface="DejaVu Serif" charset="0"/>
              </a:rPr>
              <a:t>(here, </a:t>
            </a:r>
            <a:r>
              <a:rPr lang="en-US" sz="2200" dirty="0">
                <a:latin typeface="Ubuntu Mono" charset="0"/>
              </a:rPr>
              <a:t>run</a:t>
            </a:r>
            <a:r>
              <a:rPr lang="en-US" sz="2200" dirty="0">
                <a:latin typeface="DejaVu Serif" charset="0"/>
              </a:rPr>
              <a:t>)</a:t>
            </a:r>
          </a:p>
        </p:txBody>
      </p:sp>
      <p:cxnSp>
        <p:nvCxnSpPr>
          <p:cNvPr id="9" name="AutoShape 4"/>
          <p:cNvCxnSpPr>
            <a:cxnSpLocks noChangeShapeType="1"/>
            <a:stCxn id="8" idx="0"/>
          </p:cNvCxnSpPr>
          <p:nvPr/>
        </p:nvCxnSpPr>
        <p:spPr bwMode="auto">
          <a:xfrm rot="16200000" flipV="1">
            <a:off x="4971150" y="616850"/>
            <a:ext cx="417504" cy="3325957"/>
          </a:xfrm>
          <a:prstGeom prst="curvedConnector2">
            <a:avLst/>
          </a:prstGeom>
          <a:noFill/>
          <a:ln w="36720" cap="flat">
            <a:solidFill>
              <a:srgbClr val="00008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62621864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OurKarelProgram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Karel</a:t>
            </a:r>
            <a:r>
              <a:rPr lang="en-US" sz="2200" dirty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void</a:t>
            </a:r>
            <a:r>
              <a:rPr lang="en-US" sz="2200" dirty="0">
                <a:latin typeface="Courier"/>
                <a:cs typeface="Courier"/>
              </a:rPr>
              <a:t> run()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</a:t>
            </a:r>
            <a:r>
              <a:rPr lang="en-US" sz="2200" dirty="0" err="1">
                <a:latin typeface="Courier"/>
                <a:cs typeface="Courier"/>
              </a:rPr>
              <a:t>pickBeeper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</a:t>
            </a:r>
            <a:r>
              <a:rPr lang="en-US" sz="2200" dirty="0" err="1">
                <a:latin typeface="Courier"/>
                <a:cs typeface="Courier"/>
              </a:rPr>
              <a:t>turnLeft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</a:t>
            </a:r>
            <a:r>
              <a:rPr lang="en-US" sz="2200" dirty="0" err="1">
                <a:latin typeface="Courier"/>
                <a:cs typeface="Courier"/>
              </a:rPr>
              <a:t>turnRight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</a:t>
            </a:r>
            <a:r>
              <a:rPr lang="en-US" sz="2200" dirty="0" err="1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}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</a:t>
            </a:r>
            <a:r>
              <a:rPr lang="en-US" sz="2200" b="1" dirty="0">
                <a:solidFill>
                  <a:srgbClr val="6C006C"/>
                </a:solidFill>
                <a:latin typeface="Courier"/>
                <a:cs typeface="Courier"/>
              </a:rPr>
              <a:t>private</a:t>
            </a:r>
            <a:r>
              <a:rPr lang="en-US" sz="2200" dirty="0">
                <a:solidFill>
                  <a:srgbClr val="6C006C"/>
                </a:solidFill>
                <a:latin typeface="Courier"/>
                <a:cs typeface="Courier"/>
              </a:rPr>
              <a:t> </a:t>
            </a:r>
            <a:r>
              <a:rPr lang="en-US" sz="2200" b="1" dirty="0">
                <a:solidFill>
                  <a:srgbClr val="6C006C"/>
                </a:solidFill>
                <a:latin typeface="Courier"/>
                <a:cs typeface="Courier"/>
              </a:rPr>
              <a:t>void</a:t>
            </a:r>
            <a:r>
              <a:rPr lang="en-US" sz="2200" dirty="0">
                <a:solidFill>
                  <a:srgbClr val="6C006C"/>
                </a:solidFill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turnRight</a:t>
            </a:r>
            <a:r>
              <a:rPr lang="en-US" sz="2200" dirty="0">
                <a:latin typeface="Courier"/>
                <a:cs typeface="Courier"/>
              </a:rPr>
              <a:t>()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</a:t>
            </a:r>
            <a:r>
              <a:rPr lang="en-US" sz="2200" dirty="0" err="1">
                <a:latin typeface="Courier"/>
                <a:cs typeface="Courier"/>
              </a:rPr>
              <a:t>turnLeft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</a:t>
            </a:r>
            <a:r>
              <a:rPr lang="en-US" sz="2200" dirty="0" err="1">
                <a:latin typeface="Courier"/>
                <a:cs typeface="Courier"/>
              </a:rPr>
              <a:t>turnLeft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</a:t>
            </a:r>
            <a:r>
              <a:rPr lang="en-US" sz="2200" dirty="0" err="1">
                <a:latin typeface="Courier"/>
                <a:cs typeface="Courier"/>
              </a:rPr>
              <a:t>turnLeft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}    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}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Anatomy of a Program</a:t>
            </a:r>
          </a:p>
        </p:txBody>
      </p:sp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4976640" y="2488581"/>
            <a:ext cx="3732480" cy="1088754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lIns="97967" tIns="62633" rIns="97967" bIns="57147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sz="2200" dirty="0">
                <a:latin typeface="DejaVu Serif" charset="0"/>
              </a:rPr>
              <a:t>This line of code gives the </a:t>
            </a:r>
            <a:r>
              <a:rPr lang="en-US" sz="2200" b="1" i="1" dirty="0">
                <a:solidFill>
                  <a:srgbClr val="0000FF"/>
                </a:solidFill>
                <a:latin typeface="DejaVu Serif" charset="0"/>
              </a:rPr>
              <a:t>name</a:t>
            </a:r>
            <a:r>
              <a:rPr lang="en-US" sz="2200" dirty="0">
                <a:latin typeface="DejaVu Serif" charset="0"/>
              </a:rPr>
              <a:t> of the method </a:t>
            </a:r>
          </a:p>
          <a:p>
            <a:pPr algn="ctr">
              <a:lnSpc>
                <a:spcPct val="98000"/>
              </a:lnSpc>
            </a:pPr>
            <a:r>
              <a:rPr lang="en-US" sz="2200" dirty="0">
                <a:latin typeface="DejaVu Serif" charset="0"/>
              </a:rPr>
              <a:t>(here, </a:t>
            </a:r>
            <a:r>
              <a:rPr lang="en-US" sz="2200" dirty="0" err="1">
                <a:latin typeface="Ubuntu Mono" charset="0"/>
              </a:rPr>
              <a:t>turnRight</a:t>
            </a:r>
            <a:r>
              <a:rPr lang="en-US" sz="2200" dirty="0">
                <a:latin typeface="DejaVu Serif" charset="0"/>
              </a:rPr>
              <a:t>)</a:t>
            </a:r>
          </a:p>
        </p:txBody>
      </p:sp>
      <p:cxnSp>
        <p:nvCxnSpPr>
          <p:cNvPr id="9" name="AutoShape 4"/>
          <p:cNvCxnSpPr>
            <a:cxnSpLocks noChangeShapeType="1"/>
            <a:stCxn id="8" idx="0"/>
          </p:cNvCxnSpPr>
          <p:nvPr/>
        </p:nvCxnSpPr>
        <p:spPr bwMode="auto">
          <a:xfrm rot="16200000" flipH="1" flipV="1">
            <a:off x="4274961" y="2355773"/>
            <a:ext cx="2435111" cy="2700726"/>
          </a:xfrm>
          <a:prstGeom prst="curvedConnector4">
            <a:avLst>
              <a:gd name="adj1" fmla="val -9388"/>
              <a:gd name="adj2" fmla="val 84551"/>
            </a:avLst>
          </a:prstGeom>
          <a:noFill/>
          <a:ln w="36720" cap="flat">
            <a:solidFill>
              <a:srgbClr val="00008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45359320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64309" y="0"/>
            <a:ext cx="12182261" cy="6858000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Near San Francisco</a:t>
            </a:r>
          </a:p>
        </p:txBody>
      </p:sp>
    </p:spTree>
    <p:extLst>
      <p:ext uri="{BB962C8B-B14F-4D97-AF65-F5344CB8AC3E}">
        <p14:creationId xmlns:p14="http://schemas.microsoft.com/office/powerpoint/2010/main" val="257269773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OurKarelProgram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Karel</a:t>
            </a:r>
            <a:r>
              <a:rPr lang="en-US" sz="2200" dirty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void</a:t>
            </a:r>
            <a:r>
              <a:rPr lang="en-US" sz="2200" dirty="0">
                <a:latin typeface="Courier"/>
                <a:cs typeface="Courier"/>
              </a:rPr>
              <a:t> run()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</a:t>
            </a:r>
            <a:r>
              <a:rPr lang="en-US" sz="2200" dirty="0" err="1">
                <a:latin typeface="Courier"/>
                <a:cs typeface="Courier"/>
              </a:rPr>
              <a:t>pickBeeper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</a:t>
            </a:r>
            <a:r>
              <a:rPr lang="en-US" sz="2200" dirty="0" err="1">
                <a:latin typeface="Courier"/>
                <a:cs typeface="Courier"/>
              </a:rPr>
              <a:t>turnLeft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</a:t>
            </a:r>
            <a:r>
              <a:rPr lang="en-US" sz="2200" dirty="0" err="1">
                <a:latin typeface="Courier"/>
                <a:cs typeface="Courier"/>
              </a:rPr>
              <a:t>turnRight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</a:t>
            </a:r>
            <a:r>
              <a:rPr lang="en-US" sz="2200" dirty="0" err="1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}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</a:t>
            </a:r>
            <a:r>
              <a:rPr lang="en-US" sz="2200" b="1" dirty="0">
                <a:solidFill>
                  <a:srgbClr val="6C006C"/>
                </a:solidFill>
                <a:latin typeface="Courier"/>
                <a:cs typeface="Courier"/>
              </a:rPr>
              <a:t>private</a:t>
            </a:r>
            <a:r>
              <a:rPr lang="en-US" sz="2200" dirty="0">
                <a:solidFill>
                  <a:srgbClr val="6C006C"/>
                </a:solidFill>
                <a:latin typeface="Courier"/>
                <a:cs typeface="Courier"/>
              </a:rPr>
              <a:t> </a:t>
            </a:r>
            <a:r>
              <a:rPr lang="en-US" sz="2200" b="1" dirty="0">
                <a:solidFill>
                  <a:srgbClr val="6C006C"/>
                </a:solidFill>
                <a:latin typeface="Courier"/>
                <a:cs typeface="Courier"/>
              </a:rPr>
              <a:t>void</a:t>
            </a:r>
            <a:r>
              <a:rPr lang="en-US" sz="2200" dirty="0">
                <a:solidFill>
                  <a:srgbClr val="6C006C"/>
                </a:solidFill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turnRight</a:t>
            </a:r>
            <a:r>
              <a:rPr lang="en-US" sz="2200" dirty="0">
                <a:latin typeface="Courier"/>
                <a:cs typeface="Courier"/>
              </a:rPr>
              <a:t>()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</a:t>
            </a:r>
            <a:r>
              <a:rPr lang="en-US" sz="2200" dirty="0" err="1">
                <a:latin typeface="Courier"/>
                <a:cs typeface="Courier"/>
              </a:rPr>
              <a:t>turnLeft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</a:t>
            </a:r>
            <a:r>
              <a:rPr lang="en-US" sz="2200" dirty="0" err="1">
                <a:latin typeface="Courier"/>
                <a:cs typeface="Courier"/>
              </a:rPr>
              <a:t>turnLeft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</a:t>
            </a:r>
            <a:r>
              <a:rPr lang="en-US" sz="2200" dirty="0" err="1">
                <a:latin typeface="Courier"/>
                <a:cs typeface="Courier"/>
              </a:rPr>
              <a:t>turnLeft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}    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}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Anatomy of a Program</a:t>
            </a:r>
          </a:p>
        </p:txBody>
      </p:sp>
      <p:sp>
        <p:nvSpPr>
          <p:cNvPr id="10" name="Text Box 2"/>
          <p:cNvSpPr txBox="1">
            <a:spLocks noChangeArrowheads="1"/>
          </p:cNvSpPr>
          <p:nvPr/>
        </p:nvSpPr>
        <p:spPr bwMode="auto">
          <a:xfrm>
            <a:off x="3986480" y="3307167"/>
            <a:ext cx="4769280" cy="1090194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lIns="97967" tIns="62633" rIns="97967" bIns="57147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sz="2200" dirty="0">
                <a:latin typeface="DejaVu Serif" charset="0"/>
              </a:rPr>
              <a:t>This is called an </a:t>
            </a:r>
            <a:r>
              <a:rPr lang="en-US" sz="2200" b="1" i="1" dirty="0">
                <a:solidFill>
                  <a:srgbClr val="0000FF"/>
                </a:solidFill>
                <a:latin typeface="DejaVu Serif" charset="0"/>
              </a:rPr>
              <a:t>import statement</a:t>
            </a:r>
            <a:r>
              <a:rPr lang="en-US" sz="2200" dirty="0">
                <a:latin typeface="DejaVu Serif" charset="0"/>
              </a:rPr>
              <a:t>. It tells Java what </a:t>
            </a:r>
            <a:r>
              <a:rPr lang="en-US" sz="2200" dirty="0" err="1">
                <a:latin typeface="DejaVu Serif" charset="0"/>
              </a:rPr>
              <a:t>Karel</a:t>
            </a:r>
            <a:r>
              <a:rPr lang="en-US" sz="2200" dirty="0">
                <a:latin typeface="DejaVu Serif" charset="0"/>
              </a:rPr>
              <a:t> is.</a:t>
            </a:r>
          </a:p>
        </p:txBody>
      </p:sp>
      <p:cxnSp>
        <p:nvCxnSpPr>
          <p:cNvPr id="11" name="AutoShape 3"/>
          <p:cNvCxnSpPr>
            <a:cxnSpLocks noChangeShapeType="1"/>
            <a:stCxn id="10" idx="0"/>
          </p:cNvCxnSpPr>
          <p:nvPr/>
        </p:nvCxnSpPr>
        <p:spPr bwMode="auto">
          <a:xfrm flipH="1" flipV="1">
            <a:off x="4193840" y="1050450"/>
            <a:ext cx="2177280" cy="2256717"/>
          </a:xfrm>
          <a:prstGeom prst="curvedConnector3">
            <a:avLst>
              <a:gd name="adj1" fmla="val 50000"/>
            </a:avLst>
          </a:prstGeom>
          <a:noFill/>
          <a:ln w="36720" cap="flat">
            <a:solidFill>
              <a:srgbClr val="00008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31312350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OurKarelProgram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Karel</a:t>
            </a:r>
            <a:r>
              <a:rPr lang="en-US" sz="2200" dirty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void</a:t>
            </a:r>
            <a:r>
              <a:rPr lang="en-US" sz="2200" dirty="0">
                <a:latin typeface="Courier"/>
                <a:cs typeface="Courier"/>
              </a:rPr>
              <a:t> run()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</a:t>
            </a:r>
            <a:r>
              <a:rPr lang="en-US" sz="2200" dirty="0" err="1">
                <a:latin typeface="Courier"/>
                <a:cs typeface="Courier"/>
              </a:rPr>
              <a:t>pickBeeper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</a:t>
            </a:r>
            <a:r>
              <a:rPr lang="en-US" sz="2200" dirty="0" err="1">
                <a:latin typeface="Courier"/>
                <a:cs typeface="Courier"/>
              </a:rPr>
              <a:t>turnLeft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</a:t>
            </a:r>
            <a:r>
              <a:rPr lang="en-US" sz="2200" dirty="0" err="1">
                <a:latin typeface="Courier"/>
                <a:cs typeface="Courier"/>
              </a:rPr>
              <a:t>turnRight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</a:t>
            </a:r>
            <a:r>
              <a:rPr lang="en-US" sz="2200" dirty="0" err="1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}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</a:t>
            </a:r>
            <a:r>
              <a:rPr lang="en-US" sz="2200" b="1" dirty="0">
                <a:solidFill>
                  <a:srgbClr val="6C006C"/>
                </a:solidFill>
                <a:latin typeface="Courier"/>
                <a:cs typeface="Courier"/>
              </a:rPr>
              <a:t>private</a:t>
            </a:r>
            <a:r>
              <a:rPr lang="en-US" sz="2200" dirty="0">
                <a:solidFill>
                  <a:srgbClr val="6C006C"/>
                </a:solidFill>
                <a:latin typeface="Courier"/>
                <a:cs typeface="Courier"/>
              </a:rPr>
              <a:t> </a:t>
            </a:r>
            <a:r>
              <a:rPr lang="en-US" sz="2200" b="1" dirty="0">
                <a:solidFill>
                  <a:srgbClr val="6C006C"/>
                </a:solidFill>
                <a:latin typeface="Courier"/>
                <a:cs typeface="Courier"/>
              </a:rPr>
              <a:t>void</a:t>
            </a:r>
            <a:r>
              <a:rPr lang="en-US" sz="2200" dirty="0">
                <a:solidFill>
                  <a:srgbClr val="6C006C"/>
                </a:solidFill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turnRight</a:t>
            </a:r>
            <a:r>
              <a:rPr lang="en-US" sz="2200" dirty="0">
                <a:latin typeface="Courier"/>
                <a:cs typeface="Courier"/>
              </a:rPr>
              <a:t>()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</a:t>
            </a:r>
            <a:r>
              <a:rPr lang="en-US" sz="2200" dirty="0" err="1">
                <a:latin typeface="Courier"/>
                <a:cs typeface="Courier"/>
              </a:rPr>
              <a:t>turnLeft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</a:t>
            </a:r>
            <a:r>
              <a:rPr lang="en-US" sz="2200" dirty="0" err="1">
                <a:latin typeface="Courier"/>
                <a:cs typeface="Courier"/>
              </a:rPr>
              <a:t>turnLeft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</a:t>
            </a:r>
            <a:r>
              <a:rPr lang="en-US" sz="2200" dirty="0" err="1">
                <a:latin typeface="Courier"/>
                <a:cs typeface="Courier"/>
              </a:rPr>
              <a:t>turnLeft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}    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}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Anatomy of a Program</a:t>
            </a:r>
          </a:p>
        </p:txBody>
      </p:sp>
      <p:sp>
        <p:nvSpPr>
          <p:cNvPr id="8" name="Oval 7"/>
          <p:cNvSpPr/>
          <p:nvPr/>
        </p:nvSpPr>
        <p:spPr>
          <a:xfrm>
            <a:off x="4033487" y="1651011"/>
            <a:ext cx="446867" cy="446867"/>
          </a:xfrm>
          <a:prstGeom prst="ellipse">
            <a:avLst/>
          </a:prstGeom>
          <a:noFill/>
          <a:ln w="76200" cmpd="sng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979266" y="4444156"/>
            <a:ext cx="446867" cy="446867"/>
          </a:xfrm>
          <a:prstGeom prst="ellipse">
            <a:avLst/>
          </a:prstGeom>
          <a:noFill/>
          <a:ln w="76200" cmpd="sng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 Box 2"/>
          <p:cNvSpPr txBox="1">
            <a:spLocks noChangeArrowheads="1"/>
          </p:cNvSpPr>
          <p:nvPr/>
        </p:nvSpPr>
        <p:spPr bwMode="auto">
          <a:xfrm>
            <a:off x="5432326" y="2545168"/>
            <a:ext cx="2441674" cy="1090194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lIns="97967" tIns="62633" rIns="97967" bIns="57147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sz="2200" dirty="0">
                <a:latin typeface="DejaVu Serif" charset="0"/>
              </a:rPr>
              <a:t>This is called a </a:t>
            </a:r>
            <a:r>
              <a:rPr lang="en-US" sz="2200" b="1" i="1" dirty="0">
                <a:solidFill>
                  <a:srgbClr val="0000FF"/>
                </a:solidFill>
                <a:latin typeface="DejaVu Serif" charset="0"/>
              </a:rPr>
              <a:t>code block</a:t>
            </a:r>
            <a:endParaRPr lang="en-US" sz="2200" b="1" dirty="0">
              <a:latin typeface="DejaVu Serif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859168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OurKarelProgram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Karel</a:t>
            </a:r>
            <a:r>
              <a:rPr lang="en-US" sz="2200" dirty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void</a:t>
            </a:r>
            <a:r>
              <a:rPr lang="en-US" sz="2200" dirty="0">
                <a:latin typeface="Courier"/>
                <a:cs typeface="Courier"/>
              </a:rPr>
              <a:t> run()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</a:t>
            </a:r>
            <a:r>
              <a:rPr lang="en-US" sz="2200" dirty="0" err="1">
                <a:latin typeface="Courier"/>
                <a:cs typeface="Courier"/>
              </a:rPr>
              <a:t>pickBeeper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</a:t>
            </a:r>
            <a:r>
              <a:rPr lang="en-US" sz="2200" dirty="0" err="1">
                <a:latin typeface="Courier"/>
                <a:cs typeface="Courier"/>
              </a:rPr>
              <a:t>turnLeft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</a:t>
            </a:r>
            <a:r>
              <a:rPr lang="en-US" sz="2200" dirty="0" err="1">
                <a:latin typeface="Courier"/>
                <a:cs typeface="Courier"/>
              </a:rPr>
              <a:t>turnRight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</a:t>
            </a:r>
            <a:r>
              <a:rPr lang="en-US" sz="2200" dirty="0" err="1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}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</a:t>
            </a:r>
            <a:r>
              <a:rPr lang="en-US" sz="2200" b="1" dirty="0">
                <a:solidFill>
                  <a:srgbClr val="6C006C"/>
                </a:solidFill>
                <a:latin typeface="Courier"/>
                <a:cs typeface="Courier"/>
              </a:rPr>
              <a:t>private</a:t>
            </a:r>
            <a:r>
              <a:rPr lang="en-US" sz="2200" dirty="0">
                <a:solidFill>
                  <a:srgbClr val="6C006C"/>
                </a:solidFill>
                <a:latin typeface="Courier"/>
                <a:cs typeface="Courier"/>
              </a:rPr>
              <a:t> </a:t>
            </a:r>
            <a:r>
              <a:rPr lang="en-US" sz="2200" b="1" dirty="0">
                <a:solidFill>
                  <a:srgbClr val="6C006C"/>
                </a:solidFill>
                <a:latin typeface="Courier"/>
                <a:cs typeface="Courier"/>
              </a:rPr>
              <a:t>void</a:t>
            </a:r>
            <a:r>
              <a:rPr lang="en-US" sz="2200" dirty="0">
                <a:solidFill>
                  <a:srgbClr val="6C006C"/>
                </a:solidFill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turnRight</a:t>
            </a:r>
            <a:r>
              <a:rPr lang="en-US" sz="2200" dirty="0">
                <a:latin typeface="Courier"/>
                <a:cs typeface="Courier"/>
              </a:rPr>
              <a:t>()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</a:t>
            </a:r>
            <a:r>
              <a:rPr lang="en-US" sz="2200" dirty="0" err="1">
                <a:latin typeface="Courier"/>
                <a:cs typeface="Courier"/>
              </a:rPr>
              <a:t>turnLeft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</a:t>
            </a:r>
            <a:r>
              <a:rPr lang="en-US" sz="2200" dirty="0" err="1">
                <a:latin typeface="Courier"/>
                <a:cs typeface="Courier"/>
              </a:rPr>
              <a:t>turnLeft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</a:t>
            </a:r>
            <a:r>
              <a:rPr lang="en-US" sz="2200" dirty="0" err="1">
                <a:latin typeface="Courier"/>
                <a:cs typeface="Courier"/>
              </a:rPr>
              <a:t>turnLeft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}    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}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Anatomy of a Program</a:t>
            </a:r>
          </a:p>
        </p:txBody>
      </p:sp>
      <p:sp>
        <p:nvSpPr>
          <p:cNvPr id="8" name="Oval 7"/>
          <p:cNvSpPr/>
          <p:nvPr/>
        </p:nvSpPr>
        <p:spPr>
          <a:xfrm>
            <a:off x="4033487" y="1651011"/>
            <a:ext cx="446867" cy="446867"/>
          </a:xfrm>
          <a:prstGeom prst="ellipse">
            <a:avLst/>
          </a:prstGeom>
          <a:noFill/>
          <a:ln w="76200" cmpd="sng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ounded Rectangle 1"/>
          <p:cNvSpPr/>
          <p:nvPr/>
        </p:nvSpPr>
        <p:spPr>
          <a:xfrm>
            <a:off x="1113692" y="2071077"/>
            <a:ext cx="605693" cy="2403231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979266" y="4444156"/>
            <a:ext cx="446867" cy="446867"/>
          </a:xfrm>
          <a:prstGeom prst="ellipse">
            <a:avLst/>
          </a:prstGeom>
          <a:noFill/>
          <a:ln w="76200" cmpd="sng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4221314"/>
      </p:ext>
    </p:extLst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Method Definition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05515" y="2559782"/>
            <a:ext cx="780337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latin typeface="Courier"/>
                <a:cs typeface="Courier"/>
              </a:rPr>
              <a:t>private</a:t>
            </a:r>
            <a:r>
              <a:rPr lang="en-US" sz="3000" dirty="0">
                <a:latin typeface="Courier"/>
                <a:cs typeface="Courier"/>
              </a:rPr>
              <a:t> </a:t>
            </a:r>
            <a:r>
              <a:rPr lang="en-US" sz="3000" b="1" dirty="0">
                <a:latin typeface="Courier"/>
                <a:cs typeface="Courier"/>
              </a:rPr>
              <a:t>void</a:t>
            </a:r>
            <a:r>
              <a:rPr lang="en-US" sz="3000" dirty="0">
                <a:latin typeface="Courier"/>
                <a:cs typeface="Courier"/>
              </a:rPr>
              <a:t> </a:t>
            </a:r>
            <a:r>
              <a:rPr lang="en-US" sz="3000" i="1" dirty="0">
                <a:latin typeface="Courier"/>
                <a:cs typeface="Courier"/>
              </a:rPr>
              <a:t>name</a:t>
            </a:r>
            <a:r>
              <a:rPr lang="en-US" sz="3000" dirty="0">
                <a:latin typeface="Courier"/>
                <a:cs typeface="Courier"/>
              </a:rPr>
              <a:t>() {</a:t>
            </a:r>
          </a:p>
          <a:p>
            <a:r>
              <a:rPr lang="en-US" sz="3000" dirty="0">
                <a:latin typeface="Courier"/>
                <a:cs typeface="Courier"/>
              </a:rPr>
              <a:t>    </a:t>
            </a:r>
            <a:r>
              <a:rPr lang="en-US" sz="3000" i="1" dirty="0">
                <a:latin typeface="Courier"/>
                <a:cs typeface="Courier"/>
              </a:rPr>
              <a:t>statements in the method body</a:t>
            </a:r>
          </a:p>
          <a:p>
            <a:r>
              <a:rPr lang="en-US" sz="3000" dirty="0">
                <a:latin typeface="Courier"/>
                <a:cs typeface="Courier"/>
              </a:rPr>
              <a:t>}</a:t>
            </a:r>
          </a:p>
        </p:txBody>
      </p:sp>
      <p:sp>
        <p:nvSpPr>
          <p:cNvPr id="6" name="TextBox 5"/>
          <p:cNvSpPr txBox="1"/>
          <p:nvPr/>
        </p:nvSpPr>
        <p:spPr>
          <a:xfrm rot="20436511">
            <a:off x="4501473" y="4756410"/>
            <a:ext cx="2967154" cy="120032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This adds a new command to </a:t>
            </a:r>
            <a:r>
              <a:rPr lang="en-US" sz="2400" dirty="0" err="1"/>
              <a:t>Karels</a:t>
            </a:r>
            <a:r>
              <a:rPr lang="en-US" sz="2400" dirty="0"/>
              <a:t> vocabulary</a:t>
            </a:r>
          </a:p>
        </p:txBody>
      </p:sp>
    </p:spTree>
    <p:extLst>
      <p:ext uri="{BB962C8B-B14F-4D97-AF65-F5344CB8AC3E}">
        <p14:creationId xmlns:p14="http://schemas.microsoft.com/office/powerpoint/2010/main" val="416058103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Method Definition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05515" y="2559782"/>
            <a:ext cx="780337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2600FF"/>
                </a:solidFill>
                <a:latin typeface="Courier"/>
                <a:cs typeface="Courier"/>
              </a:rPr>
              <a:t>private</a:t>
            </a:r>
            <a:r>
              <a:rPr lang="en-US" sz="3000" dirty="0">
                <a:solidFill>
                  <a:srgbClr val="2600FF"/>
                </a:solidFill>
                <a:latin typeface="Courier"/>
                <a:cs typeface="Courier"/>
              </a:rPr>
              <a:t> </a:t>
            </a:r>
            <a:r>
              <a:rPr lang="en-US" sz="3000" b="1" dirty="0">
                <a:solidFill>
                  <a:srgbClr val="2600FF"/>
                </a:solidFill>
                <a:latin typeface="Courier"/>
                <a:cs typeface="Courier"/>
              </a:rPr>
              <a:t>void</a:t>
            </a:r>
            <a:r>
              <a:rPr lang="en-US" sz="3000" dirty="0">
                <a:solidFill>
                  <a:srgbClr val="2600FF"/>
                </a:solidFill>
                <a:latin typeface="Courier"/>
                <a:cs typeface="Courier"/>
              </a:rPr>
              <a:t> </a:t>
            </a:r>
            <a:r>
              <a:rPr lang="en-US" sz="3000" i="1" dirty="0">
                <a:solidFill>
                  <a:schemeClr val="bg1">
                    <a:lumMod val="50000"/>
                  </a:schemeClr>
                </a:solidFill>
                <a:latin typeface="Courier"/>
                <a:cs typeface="Courier"/>
              </a:rPr>
              <a:t>name</a:t>
            </a:r>
            <a:r>
              <a:rPr lang="en-US" sz="3000" dirty="0">
                <a:solidFill>
                  <a:schemeClr val="bg1">
                    <a:lumMod val="50000"/>
                  </a:schemeClr>
                </a:solidFill>
                <a:latin typeface="Courier"/>
                <a:cs typeface="Courier"/>
              </a:rPr>
              <a:t>() {</a:t>
            </a:r>
          </a:p>
          <a:p>
            <a:r>
              <a:rPr lang="en-US" sz="3000" dirty="0">
                <a:latin typeface="Courier"/>
                <a:cs typeface="Courier"/>
              </a:rPr>
              <a:t>    </a:t>
            </a:r>
            <a:r>
              <a:rPr lang="en-US" sz="3000" i="1" dirty="0">
                <a:solidFill>
                  <a:schemeClr val="bg1">
                    <a:lumMod val="50000"/>
                  </a:schemeClr>
                </a:solidFill>
                <a:latin typeface="Courier"/>
                <a:cs typeface="Courier"/>
              </a:rPr>
              <a:t>statements in the method body</a:t>
            </a:r>
          </a:p>
          <a:p>
            <a:r>
              <a:rPr lang="en-US" sz="3000" dirty="0">
                <a:solidFill>
                  <a:schemeClr val="bg1">
                    <a:lumMod val="50000"/>
                  </a:schemeClr>
                </a:solidFill>
                <a:latin typeface="Courier"/>
                <a:cs typeface="Courier"/>
              </a:rPr>
              <a:t>}</a:t>
            </a:r>
          </a:p>
        </p:txBody>
      </p:sp>
      <p:sp>
        <p:nvSpPr>
          <p:cNvPr id="6" name="TextBox 5"/>
          <p:cNvSpPr txBox="1"/>
          <p:nvPr/>
        </p:nvSpPr>
        <p:spPr>
          <a:xfrm rot="20436511">
            <a:off x="4501473" y="4756410"/>
            <a:ext cx="2967154" cy="120032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This adds a new command to </a:t>
            </a:r>
            <a:r>
              <a:rPr lang="en-US" sz="2400" dirty="0" err="1"/>
              <a:t>Karels</a:t>
            </a:r>
            <a:r>
              <a:rPr lang="en-US" sz="2400" dirty="0"/>
              <a:t> vocabulary</a:t>
            </a:r>
          </a:p>
        </p:txBody>
      </p:sp>
    </p:spTree>
    <p:extLst>
      <p:ext uri="{BB962C8B-B14F-4D97-AF65-F5344CB8AC3E}">
        <p14:creationId xmlns:p14="http://schemas.microsoft.com/office/powerpoint/2010/main" val="286370683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Method Definition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05515" y="2559782"/>
            <a:ext cx="780337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chemeClr val="bg1">
                    <a:lumMod val="50000"/>
                  </a:schemeClr>
                </a:solidFill>
                <a:latin typeface="Courier"/>
                <a:cs typeface="Courier"/>
              </a:rPr>
              <a:t>private</a:t>
            </a:r>
            <a:r>
              <a:rPr lang="en-US" sz="3000" dirty="0">
                <a:solidFill>
                  <a:schemeClr val="bg1">
                    <a:lumMod val="50000"/>
                  </a:schemeClr>
                </a:solidFill>
                <a:latin typeface="Courier"/>
                <a:cs typeface="Courier"/>
              </a:rPr>
              <a:t> </a:t>
            </a:r>
            <a:r>
              <a:rPr lang="en-US" sz="3000" b="1" dirty="0">
                <a:solidFill>
                  <a:schemeClr val="bg1">
                    <a:lumMod val="50000"/>
                  </a:schemeClr>
                </a:solidFill>
                <a:latin typeface="Courier"/>
                <a:cs typeface="Courier"/>
              </a:rPr>
              <a:t>void</a:t>
            </a:r>
            <a:r>
              <a:rPr lang="en-US" sz="3000" dirty="0">
                <a:solidFill>
                  <a:schemeClr val="bg1">
                    <a:lumMod val="50000"/>
                  </a:schemeClr>
                </a:solidFill>
                <a:latin typeface="Courier"/>
                <a:cs typeface="Courier"/>
              </a:rPr>
              <a:t> </a:t>
            </a:r>
            <a:r>
              <a:rPr lang="en-US" sz="3000" b="1" i="1" dirty="0">
                <a:solidFill>
                  <a:srgbClr val="2600FF"/>
                </a:solidFill>
                <a:latin typeface="Courier"/>
                <a:cs typeface="Courier"/>
              </a:rPr>
              <a:t>name</a:t>
            </a:r>
            <a:r>
              <a:rPr lang="en-US" sz="3000" dirty="0">
                <a:solidFill>
                  <a:schemeClr val="bg1">
                    <a:lumMod val="50000"/>
                  </a:schemeClr>
                </a:solidFill>
                <a:latin typeface="Courier"/>
                <a:cs typeface="Courier"/>
              </a:rPr>
              <a:t>() {</a:t>
            </a:r>
          </a:p>
          <a:p>
            <a:r>
              <a:rPr lang="en-US" sz="3000" dirty="0">
                <a:latin typeface="Courier"/>
                <a:cs typeface="Courier"/>
              </a:rPr>
              <a:t>    </a:t>
            </a:r>
            <a:r>
              <a:rPr lang="en-US" sz="3000" i="1" dirty="0">
                <a:solidFill>
                  <a:schemeClr val="bg1">
                    <a:lumMod val="50000"/>
                  </a:schemeClr>
                </a:solidFill>
                <a:latin typeface="Courier"/>
                <a:cs typeface="Courier"/>
              </a:rPr>
              <a:t>statements in the method body</a:t>
            </a:r>
          </a:p>
          <a:p>
            <a:r>
              <a:rPr lang="en-US" sz="3000" dirty="0">
                <a:solidFill>
                  <a:schemeClr val="bg1">
                    <a:lumMod val="50000"/>
                  </a:schemeClr>
                </a:solidFill>
                <a:latin typeface="Courier"/>
                <a:cs typeface="Courier"/>
              </a:rPr>
              <a:t>}</a:t>
            </a:r>
          </a:p>
        </p:txBody>
      </p:sp>
      <p:sp>
        <p:nvSpPr>
          <p:cNvPr id="6" name="TextBox 5"/>
          <p:cNvSpPr txBox="1"/>
          <p:nvPr/>
        </p:nvSpPr>
        <p:spPr>
          <a:xfrm rot="20436511">
            <a:off x="4501473" y="4756410"/>
            <a:ext cx="2967154" cy="120032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This adds a new command to </a:t>
            </a:r>
            <a:r>
              <a:rPr lang="en-US" sz="2400" dirty="0" err="1"/>
              <a:t>Karels</a:t>
            </a:r>
            <a:r>
              <a:rPr lang="en-US" sz="2400" dirty="0"/>
              <a:t> vocabulary</a:t>
            </a:r>
          </a:p>
        </p:txBody>
      </p:sp>
    </p:spTree>
    <p:extLst>
      <p:ext uri="{BB962C8B-B14F-4D97-AF65-F5344CB8AC3E}">
        <p14:creationId xmlns:p14="http://schemas.microsoft.com/office/powerpoint/2010/main" val="262560314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Method Definition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05515" y="2559782"/>
            <a:ext cx="780337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latin typeface="Courier"/>
                <a:cs typeface="Courier"/>
              </a:rPr>
              <a:t>private</a:t>
            </a:r>
            <a:r>
              <a:rPr lang="en-US" sz="3000" dirty="0">
                <a:latin typeface="Courier"/>
                <a:cs typeface="Courier"/>
              </a:rPr>
              <a:t> </a:t>
            </a:r>
            <a:r>
              <a:rPr lang="en-US" sz="3000" b="1" dirty="0">
                <a:latin typeface="Courier"/>
                <a:cs typeface="Courier"/>
              </a:rPr>
              <a:t>void</a:t>
            </a:r>
            <a:r>
              <a:rPr lang="en-US" sz="3000" dirty="0">
                <a:latin typeface="Courier"/>
                <a:cs typeface="Courier"/>
              </a:rPr>
              <a:t> </a:t>
            </a:r>
            <a:r>
              <a:rPr lang="en-US" sz="3000" i="1" dirty="0">
                <a:latin typeface="Courier"/>
                <a:cs typeface="Courier"/>
              </a:rPr>
              <a:t>name</a:t>
            </a:r>
            <a:r>
              <a:rPr lang="en-US" sz="3000" dirty="0">
                <a:latin typeface="Courier"/>
                <a:cs typeface="Courier"/>
              </a:rPr>
              <a:t>() </a:t>
            </a:r>
            <a:r>
              <a:rPr lang="en-US" sz="3000" b="1" dirty="0">
                <a:solidFill>
                  <a:srgbClr val="2600FF"/>
                </a:solidFill>
                <a:latin typeface="Courier"/>
                <a:cs typeface="Courier"/>
              </a:rPr>
              <a:t>{</a:t>
            </a:r>
          </a:p>
          <a:p>
            <a:r>
              <a:rPr lang="en-US" sz="3000" dirty="0">
                <a:latin typeface="Courier"/>
                <a:cs typeface="Courier"/>
              </a:rPr>
              <a:t>    </a:t>
            </a:r>
            <a:r>
              <a:rPr lang="en-US" sz="3000" i="1" dirty="0">
                <a:latin typeface="Courier"/>
                <a:cs typeface="Courier"/>
              </a:rPr>
              <a:t>statements in the method body</a:t>
            </a:r>
          </a:p>
          <a:p>
            <a:r>
              <a:rPr lang="en-US" sz="3000" b="1" dirty="0">
                <a:solidFill>
                  <a:srgbClr val="2600FF"/>
                </a:solidFill>
                <a:latin typeface="Courier"/>
                <a:cs typeface="Courier"/>
              </a:rPr>
              <a:t>}</a:t>
            </a:r>
          </a:p>
        </p:txBody>
      </p:sp>
      <p:sp>
        <p:nvSpPr>
          <p:cNvPr id="6" name="TextBox 5"/>
          <p:cNvSpPr txBox="1"/>
          <p:nvPr/>
        </p:nvSpPr>
        <p:spPr>
          <a:xfrm rot="20436511">
            <a:off x="4501473" y="4756410"/>
            <a:ext cx="2967154" cy="120032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This adds a new command to </a:t>
            </a:r>
            <a:r>
              <a:rPr lang="en-US" sz="2400" dirty="0" err="1"/>
              <a:t>Karels</a:t>
            </a:r>
            <a:r>
              <a:rPr lang="en-US" sz="2400" dirty="0"/>
              <a:t> vocabulary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B57C659-BAF4-714D-91E8-AFB1731DA03F}"/>
              </a:ext>
            </a:extLst>
          </p:cNvPr>
          <p:cNvSpPr/>
          <p:nvPr/>
        </p:nvSpPr>
        <p:spPr>
          <a:xfrm>
            <a:off x="5106912" y="2426263"/>
            <a:ext cx="777053" cy="777053"/>
          </a:xfrm>
          <a:prstGeom prst="ellipse">
            <a:avLst/>
          </a:prstGeom>
          <a:noFill/>
          <a:ln w="76200" cmpd="sng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84F3709-4947-4A4F-B952-AF4B01DE6129}"/>
              </a:ext>
            </a:extLst>
          </p:cNvPr>
          <p:cNvSpPr/>
          <p:nvPr/>
        </p:nvSpPr>
        <p:spPr>
          <a:xfrm>
            <a:off x="409017" y="3334037"/>
            <a:ext cx="777053" cy="777053"/>
          </a:xfrm>
          <a:prstGeom prst="ellipse">
            <a:avLst/>
          </a:prstGeom>
          <a:noFill/>
          <a:ln w="76200" cmpd="sng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743383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Method Definition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05515" y="2559782"/>
            <a:ext cx="780337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/>
                <a:cs typeface="Courier"/>
              </a:rPr>
              <a:t>private</a:t>
            </a:r>
            <a:r>
              <a:rPr lang="en-US" sz="30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/>
                <a:cs typeface="Courier"/>
              </a:rPr>
              <a:t> </a:t>
            </a:r>
            <a:r>
              <a:rPr lang="en-US" sz="3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/>
                <a:cs typeface="Courier"/>
              </a:rPr>
              <a:t>void</a:t>
            </a:r>
            <a:r>
              <a:rPr lang="en-US" sz="30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/>
                <a:cs typeface="Courier"/>
              </a:rPr>
              <a:t> </a:t>
            </a:r>
            <a:r>
              <a:rPr lang="en-US" sz="30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/>
                <a:cs typeface="Courier"/>
              </a:rPr>
              <a:t>name</a:t>
            </a:r>
            <a:r>
              <a:rPr lang="en-US" sz="30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/>
                <a:cs typeface="Courier"/>
              </a:rPr>
              <a:t>() {</a:t>
            </a:r>
          </a:p>
          <a:p>
            <a:r>
              <a:rPr lang="en-US" sz="30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/>
                <a:cs typeface="Courier"/>
              </a:rPr>
              <a:t>    </a:t>
            </a:r>
            <a:r>
              <a:rPr lang="en-US" sz="3000" b="1" i="1" dirty="0">
                <a:solidFill>
                  <a:srgbClr val="2600FF"/>
                </a:solidFill>
                <a:latin typeface="Courier"/>
                <a:cs typeface="Courier"/>
              </a:rPr>
              <a:t>statements in the method body</a:t>
            </a:r>
          </a:p>
          <a:p>
            <a:r>
              <a:rPr lang="en-US" sz="30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/>
                <a:cs typeface="Courier"/>
              </a:rPr>
              <a:t>}</a:t>
            </a:r>
          </a:p>
        </p:txBody>
      </p:sp>
      <p:sp>
        <p:nvSpPr>
          <p:cNvPr id="6" name="TextBox 5"/>
          <p:cNvSpPr txBox="1"/>
          <p:nvPr/>
        </p:nvSpPr>
        <p:spPr>
          <a:xfrm rot="20436511">
            <a:off x="4501473" y="4756410"/>
            <a:ext cx="2967154" cy="120032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This adds a new command to </a:t>
            </a:r>
            <a:r>
              <a:rPr lang="en-US" sz="2400" dirty="0" err="1"/>
              <a:t>Karels</a:t>
            </a:r>
            <a:r>
              <a:rPr lang="en-US" sz="2400" dirty="0"/>
              <a:t> vocabulary</a:t>
            </a:r>
          </a:p>
        </p:txBody>
      </p:sp>
    </p:spTree>
    <p:extLst>
      <p:ext uri="{BB962C8B-B14F-4D97-AF65-F5344CB8AC3E}">
        <p14:creationId xmlns:p14="http://schemas.microsoft.com/office/powerpoint/2010/main" val="367702689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Place 99 beeper?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8315" y="1230923"/>
            <a:ext cx="8436761" cy="4696504"/>
          </a:xfrm>
          <a:prstGeom prst="rect">
            <a:avLst/>
          </a:prstGeom>
        </p:spPr>
      </p:pic>
      <p:sp>
        <p:nvSpPr>
          <p:cNvPr id="3" name="Freeform 2">
            <a:extLst>
              <a:ext uri="{FF2B5EF4-FFF2-40B4-BE49-F238E27FC236}">
                <a16:creationId xmlns:a16="http://schemas.microsoft.com/office/drawing/2014/main" id="{786C6440-A4DB-2246-91B6-1828586EA852}"/>
              </a:ext>
            </a:extLst>
          </p:cNvPr>
          <p:cNvSpPr/>
          <p:nvPr/>
        </p:nvSpPr>
        <p:spPr>
          <a:xfrm>
            <a:off x="5844209" y="5068957"/>
            <a:ext cx="596348" cy="576469"/>
          </a:xfrm>
          <a:custGeom>
            <a:avLst/>
            <a:gdLst>
              <a:gd name="connsiteX0" fmla="*/ 0 w 596348"/>
              <a:gd name="connsiteY0" fmla="*/ 278295 h 576469"/>
              <a:gd name="connsiteX1" fmla="*/ 258417 w 596348"/>
              <a:gd name="connsiteY1" fmla="*/ 0 h 576469"/>
              <a:gd name="connsiteX2" fmla="*/ 596348 w 596348"/>
              <a:gd name="connsiteY2" fmla="*/ 318052 h 576469"/>
              <a:gd name="connsiteX3" fmla="*/ 298174 w 596348"/>
              <a:gd name="connsiteY3" fmla="*/ 576469 h 576469"/>
              <a:gd name="connsiteX4" fmla="*/ 0 w 596348"/>
              <a:gd name="connsiteY4" fmla="*/ 278295 h 576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6348" h="576469">
                <a:moveTo>
                  <a:pt x="0" y="278295"/>
                </a:moveTo>
                <a:lnTo>
                  <a:pt x="258417" y="0"/>
                </a:lnTo>
                <a:lnTo>
                  <a:pt x="596348" y="318052"/>
                </a:lnTo>
                <a:lnTo>
                  <a:pt x="298174" y="576469"/>
                </a:lnTo>
                <a:lnTo>
                  <a:pt x="0" y="278295"/>
                </a:lnTo>
                <a:close/>
              </a:path>
            </a:pathLst>
          </a:custGeom>
          <a:solidFill>
            <a:srgbClr val="CACAC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4A988F-47B9-0441-A848-A327A7F743AB}"/>
              </a:ext>
            </a:extLst>
          </p:cNvPr>
          <p:cNvSpPr txBox="1"/>
          <p:nvPr/>
        </p:nvSpPr>
        <p:spPr>
          <a:xfrm>
            <a:off x="5883966" y="5168349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99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9E00A3-BE82-3D4A-AD6E-83C42A01711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90800" y="2226926"/>
            <a:ext cx="3373810" cy="2370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248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914399" y="1465801"/>
            <a:ext cx="7569843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F0055"/>
                </a:solidFill>
                <a:latin typeface="Monaco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class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Place99Beepers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extends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Karel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void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run()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move();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da-DK" b="1" dirty="0">
                <a:solidFill>
                  <a:srgbClr val="7F0055"/>
                </a:solidFill>
                <a:latin typeface="Monaco" charset="0"/>
              </a:rPr>
              <a:t>for</a:t>
            </a:r>
            <a:r>
              <a:rPr lang="da-DK" b="1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da-DK" b="1" dirty="0" err="1">
                <a:solidFill>
                  <a:srgbClr val="7F0055"/>
                </a:solidFill>
                <a:latin typeface="Monaco" charset="0"/>
              </a:rPr>
              <a:t>int</a:t>
            </a:r>
            <a:r>
              <a:rPr lang="da-DK" b="1" dirty="0">
                <a:solidFill>
                  <a:srgbClr val="000000"/>
                </a:solidFill>
                <a:latin typeface="Monaco" charset="0"/>
              </a:rPr>
              <a:t> i = 0; i &lt; 99; i++) {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da-DK" dirty="0" err="1">
                <a:solidFill>
                  <a:srgbClr val="000000"/>
                </a:solidFill>
                <a:latin typeface="Monaco" charset="0"/>
              </a:rPr>
              <a:t>putBeeper</a:t>
            </a:r>
            <a:r>
              <a:rPr lang="da-DK" dirty="0">
                <a:solidFill>
                  <a:srgbClr val="000000"/>
                </a:solidFill>
                <a:latin typeface="Monaco" charset="0"/>
              </a:rPr>
              <a:t>();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		}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move();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}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}</a:t>
            </a:r>
            <a:endParaRPr lang="en-US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Place 99 beepers</a:t>
            </a:r>
          </a:p>
        </p:txBody>
      </p:sp>
      <p:sp>
        <p:nvSpPr>
          <p:cNvPr id="7" name="Text Box 2"/>
          <p:cNvSpPr txBox="1">
            <a:spLocks noChangeArrowheads="1"/>
          </p:cNvSpPr>
          <p:nvPr/>
        </p:nvSpPr>
        <p:spPr bwMode="auto">
          <a:xfrm>
            <a:off x="3974906" y="3584960"/>
            <a:ext cx="4769280" cy="1090194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lIns="97967" tIns="62633" rIns="97967" bIns="57147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sz="2200" dirty="0">
                <a:latin typeface="DejaVu Serif" charset="0"/>
              </a:rPr>
              <a:t>This “for loop” repeats the code </a:t>
            </a:r>
            <a:r>
              <a:rPr lang="en-US" sz="2200">
                <a:latin typeface="DejaVu Serif" charset="0"/>
              </a:rPr>
              <a:t>in its “body” 99 times</a:t>
            </a:r>
            <a:endParaRPr lang="en-US" sz="2200" dirty="0">
              <a:latin typeface="DejaVu Serif" charset="0"/>
            </a:endParaRPr>
          </a:p>
        </p:txBody>
      </p:sp>
      <p:sp>
        <p:nvSpPr>
          <p:cNvPr id="8" name="Freeform 7"/>
          <p:cNvSpPr/>
          <p:nvPr/>
        </p:nvSpPr>
        <p:spPr>
          <a:xfrm>
            <a:off x="1731244" y="2166084"/>
            <a:ext cx="4472786" cy="1202149"/>
          </a:xfrm>
          <a:custGeom>
            <a:avLst/>
            <a:gdLst>
              <a:gd name="connsiteX0" fmla="*/ 4264442 w 4472786"/>
              <a:gd name="connsiteY0" fmla="*/ 114129 h 1202149"/>
              <a:gd name="connsiteX1" fmla="*/ 3639409 w 4472786"/>
              <a:gd name="connsiteY1" fmla="*/ 114129 h 1202149"/>
              <a:gd name="connsiteX2" fmla="*/ 3431065 w 4472786"/>
              <a:gd name="connsiteY2" fmla="*/ 90979 h 1202149"/>
              <a:gd name="connsiteX3" fmla="*/ 3338467 w 4472786"/>
              <a:gd name="connsiteY3" fmla="*/ 79405 h 1202149"/>
              <a:gd name="connsiteX4" fmla="*/ 2169424 w 4472786"/>
              <a:gd name="connsiteY4" fmla="*/ 56255 h 1202149"/>
              <a:gd name="connsiteX5" fmla="*/ 2123126 w 4472786"/>
              <a:gd name="connsiteY5" fmla="*/ 44681 h 1202149"/>
              <a:gd name="connsiteX6" fmla="*/ 2088402 w 4472786"/>
              <a:gd name="connsiteY6" fmla="*/ 33106 h 1202149"/>
              <a:gd name="connsiteX7" fmla="*/ 1961080 w 4472786"/>
              <a:gd name="connsiteY7" fmla="*/ 21531 h 1202149"/>
              <a:gd name="connsiteX8" fmla="*/ 1579115 w 4472786"/>
              <a:gd name="connsiteY8" fmla="*/ 21531 h 1202149"/>
              <a:gd name="connsiteX9" fmla="*/ 1417070 w 4472786"/>
              <a:gd name="connsiteY9" fmla="*/ 44681 h 1202149"/>
              <a:gd name="connsiteX10" fmla="*/ 1301323 w 4472786"/>
              <a:gd name="connsiteY10" fmla="*/ 56255 h 1202149"/>
              <a:gd name="connsiteX11" fmla="*/ 1220300 w 4472786"/>
              <a:gd name="connsiteY11" fmla="*/ 67830 h 1202149"/>
              <a:gd name="connsiteX12" fmla="*/ 653141 w 4472786"/>
              <a:gd name="connsiteY12" fmla="*/ 79405 h 1202149"/>
              <a:gd name="connsiteX13" fmla="*/ 606842 w 4472786"/>
              <a:gd name="connsiteY13" fmla="*/ 102554 h 1202149"/>
              <a:gd name="connsiteX14" fmla="*/ 514245 w 4472786"/>
              <a:gd name="connsiteY14" fmla="*/ 125703 h 1202149"/>
              <a:gd name="connsiteX15" fmla="*/ 201728 w 4472786"/>
              <a:gd name="connsiteY15" fmla="*/ 160427 h 1202149"/>
              <a:gd name="connsiteX16" fmla="*/ 143855 w 4472786"/>
              <a:gd name="connsiteY16" fmla="*/ 172002 h 1202149"/>
              <a:gd name="connsiteX17" fmla="*/ 109131 w 4472786"/>
              <a:gd name="connsiteY17" fmla="*/ 195151 h 1202149"/>
              <a:gd name="connsiteX18" fmla="*/ 74407 w 4472786"/>
              <a:gd name="connsiteY18" fmla="*/ 206726 h 1202149"/>
              <a:gd name="connsiteX19" fmla="*/ 51257 w 4472786"/>
              <a:gd name="connsiteY19" fmla="*/ 241450 h 1202149"/>
              <a:gd name="connsiteX20" fmla="*/ 39683 w 4472786"/>
              <a:gd name="connsiteY20" fmla="*/ 287749 h 1202149"/>
              <a:gd name="connsiteX21" fmla="*/ 16533 w 4472786"/>
              <a:gd name="connsiteY21" fmla="*/ 345622 h 1202149"/>
              <a:gd name="connsiteX22" fmla="*/ 16533 w 4472786"/>
              <a:gd name="connsiteY22" fmla="*/ 797035 h 1202149"/>
              <a:gd name="connsiteX23" fmla="*/ 28108 w 4472786"/>
              <a:gd name="connsiteY23" fmla="*/ 843334 h 1202149"/>
              <a:gd name="connsiteX24" fmla="*/ 62832 w 4472786"/>
              <a:gd name="connsiteY24" fmla="*/ 889632 h 1202149"/>
              <a:gd name="connsiteX25" fmla="*/ 74407 w 4472786"/>
              <a:gd name="connsiteY25" fmla="*/ 924357 h 1202149"/>
              <a:gd name="connsiteX26" fmla="*/ 155429 w 4472786"/>
              <a:gd name="connsiteY26" fmla="*/ 970655 h 1202149"/>
              <a:gd name="connsiteX27" fmla="*/ 653141 w 4472786"/>
              <a:gd name="connsiteY27" fmla="*/ 982230 h 1202149"/>
              <a:gd name="connsiteX28" fmla="*/ 2667136 w 4472786"/>
              <a:gd name="connsiteY28" fmla="*/ 1016954 h 1202149"/>
              <a:gd name="connsiteX29" fmla="*/ 3292169 w 4472786"/>
              <a:gd name="connsiteY29" fmla="*/ 1132701 h 1202149"/>
              <a:gd name="connsiteX30" fmla="*/ 3500513 w 4472786"/>
              <a:gd name="connsiteY30" fmla="*/ 1202149 h 1202149"/>
              <a:gd name="connsiteX31" fmla="*/ 3882478 w 4472786"/>
              <a:gd name="connsiteY31" fmla="*/ 1179000 h 1202149"/>
              <a:gd name="connsiteX32" fmla="*/ 3951926 w 4472786"/>
              <a:gd name="connsiteY32" fmla="*/ 1167425 h 1202149"/>
              <a:gd name="connsiteX33" fmla="*/ 4113971 w 4472786"/>
              <a:gd name="connsiteY33" fmla="*/ 1109551 h 1202149"/>
              <a:gd name="connsiteX34" fmla="*/ 4229718 w 4472786"/>
              <a:gd name="connsiteY34" fmla="*/ 1016954 h 1202149"/>
              <a:gd name="connsiteX35" fmla="*/ 4299166 w 4472786"/>
              <a:gd name="connsiteY35" fmla="*/ 947506 h 1202149"/>
              <a:gd name="connsiteX36" fmla="*/ 4368614 w 4472786"/>
              <a:gd name="connsiteY36" fmla="*/ 854908 h 1202149"/>
              <a:gd name="connsiteX37" fmla="*/ 4414913 w 4472786"/>
              <a:gd name="connsiteY37" fmla="*/ 750736 h 1202149"/>
              <a:gd name="connsiteX38" fmla="*/ 4438062 w 4472786"/>
              <a:gd name="connsiteY38" fmla="*/ 623415 h 1202149"/>
              <a:gd name="connsiteX39" fmla="*/ 4461212 w 4472786"/>
              <a:gd name="connsiteY39" fmla="*/ 530817 h 1202149"/>
              <a:gd name="connsiteX40" fmla="*/ 4472786 w 4472786"/>
              <a:gd name="connsiteY40" fmla="*/ 484519 h 1202149"/>
              <a:gd name="connsiteX41" fmla="*/ 4461212 w 4472786"/>
              <a:gd name="connsiteY41" fmla="*/ 183577 h 1202149"/>
              <a:gd name="connsiteX42" fmla="*/ 4403338 w 4472786"/>
              <a:gd name="connsiteY42" fmla="*/ 125703 h 1202149"/>
              <a:gd name="connsiteX43" fmla="*/ 4333890 w 4472786"/>
              <a:gd name="connsiteY43" fmla="*/ 102554 h 1202149"/>
              <a:gd name="connsiteX44" fmla="*/ 4194994 w 4472786"/>
              <a:gd name="connsiteY44" fmla="*/ 114129 h 1202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4472786" h="1202149">
                <a:moveTo>
                  <a:pt x="4264442" y="114129"/>
                </a:moveTo>
                <a:cubicBezTo>
                  <a:pt x="4027226" y="161570"/>
                  <a:pt x="4167813" y="137789"/>
                  <a:pt x="3639409" y="114129"/>
                </a:cubicBezTo>
                <a:cubicBezTo>
                  <a:pt x="3569604" y="111003"/>
                  <a:pt x="3500480" y="98988"/>
                  <a:pt x="3431065" y="90979"/>
                </a:cubicBezTo>
                <a:cubicBezTo>
                  <a:pt x="3400164" y="87413"/>
                  <a:pt x="3369561" y="80261"/>
                  <a:pt x="3338467" y="79405"/>
                </a:cubicBezTo>
                <a:lnTo>
                  <a:pt x="2169424" y="56255"/>
                </a:lnTo>
                <a:cubicBezTo>
                  <a:pt x="2153991" y="52397"/>
                  <a:pt x="2138422" y="49051"/>
                  <a:pt x="2123126" y="44681"/>
                </a:cubicBezTo>
                <a:cubicBezTo>
                  <a:pt x="2111395" y="41329"/>
                  <a:pt x="2100480" y="34831"/>
                  <a:pt x="2088402" y="33106"/>
                </a:cubicBezTo>
                <a:cubicBezTo>
                  <a:pt x="2046215" y="27079"/>
                  <a:pt x="2003521" y="25389"/>
                  <a:pt x="1961080" y="21531"/>
                </a:cubicBezTo>
                <a:cubicBezTo>
                  <a:pt x="1809384" y="-16391"/>
                  <a:pt x="1908047" y="3751"/>
                  <a:pt x="1579115" y="21531"/>
                </a:cubicBezTo>
                <a:cubicBezTo>
                  <a:pt x="1501167" y="25744"/>
                  <a:pt x="1488579" y="35743"/>
                  <a:pt x="1417070" y="44681"/>
                </a:cubicBezTo>
                <a:cubicBezTo>
                  <a:pt x="1378595" y="49490"/>
                  <a:pt x="1339832" y="51725"/>
                  <a:pt x="1301323" y="56255"/>
                </a:cubicBezTo>
                <a:cubicBezTo>
                  <a:pt x="1274228" y="59443"/>
                  <a:pt x="1247564" y="66856"/>
                  <a:pt x="1220300" y="67830"/>
                </a:cubicBezTo>
                <a:cubicBezTo>
                  <a:pt x="1031328" y="74579"/>
                  <a:pt x="842194" y="75547"/>
                  <a:pt x="653141" y="79405"/>
                </a:cubicBezTo>
                <a:cubicBezTo>
                  <a:pt x="637708" y="87121"/>
                  <a:pt x="622701" y="95757"/>
                  <a:pt x="606842" y="102554"/>
                </a:cubicBezTo>
                <a:cubicBezTo>
                  <a:pt x="577662" y="115060"/>
                  <a:pt x="545050" y="120267"/>
                  <a:pt x="514245" y="125703"/>
                </a:cubicBezTo>
                <a:cubicBezTo>
                  <a:pt x="335637" y="157222"/>
                  <a:pt x="400554" y="147173"/>
                  <a:pt x="201728" y="160427"/>
                </a:cubicBezTo>
                <a:cubicBezTo>
                  <a:pt x="182437" y="164285"/>
                  <a:pt x="162275" y="165094"/>
                  <a:pt x="143855" y="172002"/>
                </a:cubicBezTo>
                <a:cubicBezTo>
                  <a:pt x="130830" y="176886"/>
                  <a:pt x="121573" y="188930"/>
                  <a:pt x="109131" y="195151"/>
                </a:cubicBezTo>
                <a:cubicBezTo>
                  <a:pt x="98218" y="200607"/>
                  <a:pt x="85982" y="202868"/>
                  <a:pt x="74407" y="206726"/>
                </a:cubicBezTo>
                <a:cubicBezTo>
                  <a:pt x="66690" y="218301"/>
                  <a:pt x="56737" y="228664"/>
                  <a:pt x="51257" y="241450"/>
                </a:cubicBezTo>
                <a:cubicBezTo>
                  <a:pt x="44991" y="256072"/>
                  <a:pt x="44714" y="272657"/>
                  <a:pt x="39683" y="287749"/>
                </a:cubicBezTo>
                <a:cubicBezTo>
                  <a:pt x="33113" y="307460"/>
                  <a:pt x="24250" y="326331"/>
                  <a:pt x="16533" y="345622"/>
                </a:cubicBezTo>
                <a:cubicBezTo>
                  <a:pt x="-8152" y="543115"/>
                  <a:pt x="-2703" y="460404"/>
                  <a:pt x="16533" y="797035"/>
                </a:cubicBezTo>
                <a:cubicBezTo>
                  <a:pt x="17441" y="812917"/>
                  <a:pt x="20994" y="829105"/>
                  <a:pt x="28108" y="843334"/>
                </a:cubicBezTo>
                <a:cubicBezTo>
                  <a:pt x="36735" y="860588"/>
                  <a:pt x="51257" y="874199"/>
                  <a:pt x="62832" y="889632"/>
                </a:cubicBezTo>
                <a:cubicBezTo>
                  <a:pt x="66690" y="901207"/>
                  <a:pt x="66785" y="914830"/>
                  <a:pt x="74407" y="924357"/>
                </a:cubicBezTo>
                <a:cubicBezTo>
                  <a:pt x="81936" y="933768"/>
                  <a:pt x="148226" y="970195"/>
                  <a:pt x="155429" y="970655"/>
                </a:cubicBezTo>
                <a:cubicBezTo>
                  <a:pt x="321041" y="981226"/>
                  <a:pt x="487220" y="979172"/>
                  <a:pt x="653141" y="982230"/>
                </a:cubicBezTo>
                <a:lnTo>
                  <a:pt x="2667136" y="1016954"/>
                </a:lnTo>
                <a:cubicBezTo>
                  <a:pt x="2906306" y="1054324"/>
                  <a:pt x="3066985" y="1070775"/>
                  <a:pt x="3292169" y="1132701"/>
                </a:cubicBezTo>
                <a:cubicBezTo>
                  <a:pt x="3362753" y="1152112"/>
                  <a:pt x="3431065" y="1179000"/>
                  <a:pt x="3500513" y="1202149"/>
                </a:cubicBezTo>
                <a:cubicBezTo>
                  <a:pt x="3765458" y="1191959"/>
                  <a:pt x="3719267" y="1204109"/>
                  <a:pt x="3882478" y="1179000"/>
                </a:cubicBezTo>
                <a:cubicBezTo>
                  <a:pt x="3905674" y="1175431"/>
                  <a:pt x="3929058" y="1172702"/>
                  <a:pt x="3951926" y="1167425"/>
                </a:cubicBezTo>
                <a:cubicBezTo>
                  <a:pt x="3993173" y="1157906"/>
                  <a:pt x="4078296" y="1132635"/>
                  <a:pt x="4113971" y="1109551"/>
                </a:cubicBezTo>
                <a:cubicBezTo>
                  <a:pt x="4155454" y="1082709"/>
                  <a:pt x="4194780" y="1051892"/>
                  <a:pt x="4229718" y="1016954"/>
                </a:cubicBezTo>
                <a:cubicBezTo>
                  <a:pt x="4252867" y="993805"/>
                  <a:pt x="4279523" y="973697"/>
                  <a:pt x="4299166" y="947506"/>
                </a:cubicBezTo>
                <a:cubicBezTo>
                  <a:pt x="4322315" y="916640"/>
                  <a:pt x="4351359" y="889417"/>
                  <a:pt x="4368614" y="854908"/>
                </a:cubicBezTo>
                <a:cubicBezTo>
                  <a:pt x="4385717" y="820703"/>
                  <a:pt x="4403827" y="787691"/>
                  <a:pt x="4414913" y="750736"/>
                </a:cubicBezTo>
                <a:cubicBezTo>
                  <a:pt x="4423287" y="722822"/>
                  <a:pt x="4432563" y="649076"/>
                  <a:pt x="4438062" y="623415"/>
                </a:cubicBezTo>
                <a:cubicBezTo>
                  <a:pt x="4444728" y="592305"/>
                  <a:pt x="4453495" y="561683"/>
                  <a:pt x="4461212" y="530817"/>
                </a:cubicBezTo>
                <a:lnTo>
                  <a:pt x="4472786" y="484519"/>
                </a:lnTo>
                <a:cubicBezTo>
                  <a:pt x="4468928" y="384205"/>
                  <a:pt x="4480288" y="282136"/>
                  <a:pt x="4461212" y="183577"/>
                </a:cubicBezTo>
                <a:cubicBezTo>
                  <a:pt x="4456028" y="156792"/>
                  <a:pt x="4429220" y="134330"/>
                  <a:pt x="4403338" y="125703"/>
                </a:cubicBezTo>
                <a:lnTo>
                  <a:pt x="4333890" y="102554"/>
                </a:lnTo>
                <a:cubicBezTo>
                  <a:pt x="4202727" y="114478"/>
                  <a:pt x="4249184" y="114129"/>
                  <a:pt x="4194994" y="114129"/>
                </a:cubicBezTo>
              </a:path>
            </a:pathLst>
          </a:custGeom>
          <a:noFill/>
          <a:ln w="38100">
            <a:solidFill>
              <a:srgbClr val="0336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/>
          <p:nvPr/>
        </p:nvSpPr>
        <p:spPr>
          <a:xfrm>
            <a:off x="6227180" y="2881369"/>
            <a:ext cx="497711" cy="648909"/>
          </a:xfrm>
          <a:custGeom>
            <a:avLst/>
            <a:gdLst>
              <a:gd name="connsiteX0" fmla="*/ 497711 w 497711"/>
              <a:gd name="connsiteY0" fmla="*/ 648909 h 648909"/>
              <a:gd name="connsiteX1" fmla="*/ 486136 w 497711"/>
              <a:gd name="connsiteY1" fmla="*/ 591036 h 648909"/>
              <a:gd name="connsiteX2" fmla="*/ 462987 w 497711"/>
              <a:gd name="connsiteY2" fmla="*/ 382692 h 648909"/>
              <a:gd name="connsiteX3" fmla="*/ 439838 w 497711"/>
              <a:gd name="connsiteY3" fmla="*/ 313244 h 648909"/>
              <a:gd name="connsiteX4" fmla="*/ 428263 w 497711"/>
              <a:gd name="connsiteY4" fmla="*/ 278520 h 648909"/>
              <a:gd name="connsiteX5" fmla="*/ 405114 w 497711"/>
              <a:gd name="connsiteY5" fmla="*/ 243796 h 648909"/>
              <a:gd name="connsiteX6" fmla="*/ 381964 w 497711"/>
              <a:gd name="connsiteY6" fmla="*/ 220646 h 648909"/>
              <a:gd name="connsiteX7" fmla="*/ 289367 w 497711"/>
              <a:gd name="connsiteY7" fmla="*/ 139623 h 648909"/>
              <a:gd name="connsiteX8" fmla="*/ 231493 w 497711"/>
              <a:gd name="connsiteY8" fmla="*/ 93325 h 648909"/>
              <a:gd name="connsiteX9" fmla="*/ 208344 w 497711"/>
              <a:gd name="connsiteY9" fmla="*/ 70175 h 648909"/>
              <a:gd name="connsiteX10" fmla="*/ 173620 w 497711"/>
              <a:gd name="connsiteY10" fmla="*/ 58601 h 648909"/>
              <a:gd name="connsiteX11" fmla="*/ 150471 w 497711"/>
              <a:gd name="connsiteY11" fmla="*/ 35451 h 648909"/>
              <a:gd name="connsiteX12" fmla="*/ 34724 w 497711"/>
              <a:gd name="connsiteY12" fmla="*/ 727 h 648909"/>
              <a:gd name="connsiteX13" fmla="*/ 0 w 497711"/>
              <a:gd name="connsiteY13" fmla="*/ 727 h 648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97711" h="648909">
                <a:moveTo>
                  <a:pt x="497711" y="648909"/>
                </a:moveTo>
                <a:cubicBezTo>
                  <a:pt x="493853" y="629618"/>
                  <a:pt x="488681" y="610544"/>
                  <a:pt x="486136" y="591036"/>
                </a:cubicBezTo>
                <a:cubicBezTo>
                  <a:pt x="477098" y="521748"/>
                  <a:pt x="474474" y="451617"/>
                  <a:pt x="462987" y="382692"/>
                </a:cubicBezTo>
                <a:cubicBezTo>
                  <a:pt x="458975" y="358622"/>
                  <a:pt x="447554" y="336393"/>
                  <a:pt x="439838" y="313244"/>
                </a:cubicBezTo>
                <a:cubicBezTo>
                  <a:pt x="435980" y="301669"/>
                  <a:pt x="435031" y="288672"/>
                  <a:pt x="428263" y="278520"/>
                </a:cubicBezTo>
                <a:cubicBezTo>
                  <a:pt x="420547" y="266945"/>
                  <a:pt x="413804" y="254659"/>
                  <a:pt x="405114" y="243796"/>
                </a:cubicBezTo>
                <a:cubicBezTo>
                  <a:pt x="398297" y="235274"/>
                  <a:pt x="390076" y="227946"/>
                  <a:pt x="381964" y="220646"/>
                </a:cubicBezTo>
                <a:cubicBezTo>
                  <a:pt x="351479" y="193209"/>
                  <a:pt x="319852" y="167060"/>
                  <a:pt x="289367" y="139623"/>
                </a:cubicBezTo>
                <a:cubicBezTo>
                  <a:pt x="177572" y="39008"/>
                  <a:pt x="375757" y="208737"/>
                  <a:pt x="231493" y="93325"/>
                </a:cubicBezTo>
                <a:cubicBezTo>
                  <a:pt x="222972" y="86508"/>
                  <a:pt x="217702" y="75790"/>
                  <a:pt x="208344" y="70175"/>
                </a:cubicBezTo>
                <a:cubicBezTo>
                  <a:pt x="197882" y="63898"/>
                  <a:pt x="185195" y="62459"/>
                  <a:pt x="173620" y="58601"/>
                </a:cubicBezTo>
                <a:cubicBezTo>
                  <a:pt x="165904" y="50884"/>
                  <a:pt x="160232" y="40331"/>
                  <a:pt x="150471" y="35451"/>
                </a:cubicBezTo>
                <a:cubicBezTo>
                  <a:pt x="137585" y="29008"/>
                  <a:pt x="57983" y="4050"/>
                  <a:pt x="34724" y="727"/>
                </a:cubicBezTo>
                <a:cubicBezTo>
                  <a:pt x="23266" y="-910"/>
                  <a:pt x="11575" y="727"/>
                  <a:pt x="0" y="727"/>
                </a:cubicBezTo>
              </a:path>
            </a:pathLst>
          </a:custGeom>
          <a:noFill/>
          <a:ln w="38100">
            <a:solidFill>
              <a:srgbClr val="0336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641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Kenya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69077553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566056" y="1142068"/>
            <a:ext cx="7569843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F0055"/>
                </a:solidFill>
                <a:latin typeface="Monaco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class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Monaco" charset="0"/>
              </a:rPr>
              <a:t>BeeperSquare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extends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Karel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void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run() {</a:t>
            </a:r>
          </a:p>
          <a:p>
            <a:r>
              <a:rPr lang="da-DK" b="1" dirty="0">
                <a:solidFill>
                  <a:srgbClr val="000000"/>
                </a:solidFill>
                <a:latin typeface="Monaco" charset="0"/>
              </a:rPr>
              <a:t>      </a:t>
            </a:r>
            <a:r>
              <a:rPr lang="da-DK" dirty="0" err="1">
                <a:solidFill>
                  <a:srgbClr val="000000"/>
                </a:solidFill>
                <a:latin typeface="Monaco" charset="0"/>
              </a:rPr>
              <a:t>move</a:t>
            </a:r>
            <a:r>
              <a:rPr lang="da-DK" dirty="0">
                <a:solidFill>
                  <a:srgbClr val="000000"/>
                </a:solidFill>
                <a:latin typeface="Monaco" charset="0"/>
              </a:rPr>
              <a:t>();</a:t>
            </a:r>
          </a:p>
          <a:p>
            <a:r>
              <a:rPr lang="da-DK" b="1" dirty="0">
                <a:solidFill>
                  <a:srgbClr val="7F0055"/>
                </a:solidFill>
                <a:latin typeface="Monaco" charset="0"/>
              </a:rPr>
              <a:t>      for</a:t>
            </a:r>
            <a:r>
              <a:rPr lang="da-DK" b="1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da-DK" b="1" dirty="0" err="1">
                <a:solidFill>
                  <a:srgbClr val="7F0055"/>
                </a:solidFill>
                <a:latin typeface="Monaco" charset="0"/>
              </a:rPr>
              <a:t>int</a:t>
            </a:r>
            <a:r>
              <a:rPr lang="da-DK" b="1" dirty="0">
                <a:solidFill>
                  <a:srgbClr val="000000"/>
                </a:solidFill>
                <a:latin typeface="Monaco" charset="0"/>
              </a:rPr>
              <a:t> i = 0; i &lt; 4; i++) {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         </a:t>
            </a:r>
            <a:r>
              <a:rPr lang="da-DK" dirty="0" err="1">
                <a:solidFill>
                  <a:srgbClr val="000000"/>
                </a:solidFill>
                <a:latin typeface="Monaco" charset="0"/>
              </a:rPr>
              <a:t>putBeeper</a:t>
            </a:r>
            <a:r>
              <a:rPr lang="da-DK" dirty="0">
                <a:solidFill>
                  <a:srgbClr val="000000"/>
                </a:solidFill>
                <a:latin typeface="Monaco" charset="0"/>
              </a:rPr>
              <a:t>();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         </a:t>
            </a:r>
            <a:r>
              <a:rPr lang="da-DK" dirty="0" err="1">
                <a:solidFill>
                  <a:srgbClr val="000000"/>
                </a:solidFill>
                <a:latin typeface="Monaco" charset="0"/>
              </a:rPr>
              <a:t>move</a:t>
            </a:r>
            <a:r>
              <a:rPr lang="da-DK" dirty="0">
                <a:solidFill>
                  <a:srgbClr val="000000"/>
                </a:solidFill>
                <a:latin typeface="Monaco" charset="0"/>
              </a:rPr>
              <a:t>(); 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         </a:t>
            </a:r>
            <a:r>
              <a:rPr lang="da-DK" dirty="0" err="1">
                <a:solidFill>
                  <a:srgbClr val="000000"/>
                </a:solidFill>
                <a:latin typeface="Monaco" charset="0"/>
              </a:rPr>
              <a:t>turnLeft</a:t>
            </a:r>
            <a:r>
              <a:rPr lang="da-DK" dirty="0">
                <a:solidFill>
                  <a:srgbClr val="000000"/>
                </a:solidFill>
                <a:latin typeface="Monaco" charset="0"/>
              </a:rPr>
              <a:t>();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      } 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}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}</a:t>
            </a:r>
            <a:endParaRPr lang="en-US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Place Beeper Square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7BD68B36-484D-FD4C-923F-28C57BB154A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4194313"/>
            <a:ext cx="9325357" cy="2663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596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3" name="Picture 9" descr="C:\Users\Chris\University\Teaching\cs221\WWW\slides\img\awesomeSandCastl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722234"/>
            <a:ext cx="9296612" cy="6135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Joy of Building</a:t>
            </a:r>
          </a:p>
        </p:txBody>
      </p:sp>
    </p:spTree>
    <p:extLst>
      <p:ext uri="{BB962C8B-B14F-4D97-AF65-F5344CB8AC3E}">
        <p14:creationId xmlns:p14="http://schemas.microsoft.com/office/powerpoint/2010/main" val="380784185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530747" y="0"/>
            <a:ext cx="10235821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70883" y="82290"/>
            <a:ext cx="4818812" cy="677571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3403" y="4366159"/>
            <a:ext cx="3655595" cy="223098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3403" y="848288"/>
            <a:ext cx="3886774" cy="291508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531" y="1797884"/>
            <a:ext cx="3942467" cy="29568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53869" y="2388591"/>
            <a:ext cx="2996308" cy="4469409"/>
          </a:xfrm>
          <a:prstGeom prst="rect">
            <a:avLst/>
          </a:prstGeom>
        </p:spPr>
      </p:pic>
      <p:sp>
        <p:nvSpPr>
          <p:cNvPr id="10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Joy of Building</a:t>
            </a:r>
          </a:p>
        </p:txBody>
      </p:sp>
    </p:spTree>
    <p:extLst>
      <p:ext uri="{BB962C8B-B14F-4D97-AF65-F5344CB8AC3E}">
        <p14:creationId xmlns:p14="http://schemas.microsoft.com/office/powerpoint/2010/main" val="2910140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2" name="Picture 4" descr="http://blogs.coventrytelegraph.net/passtheremote/Harry_Potter.jp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61636" y="-152401"/>
            <a:ext cx="9381836" cy="7036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Closest Thing To Magic</a:t>
            </a:r>
          </a:p>
        </p:txBody>
      </p:sp>
    </p:spTree>
    <p:extLst>
      <p:ext uri="{BB962C8B-B14F-4D97-AF65-F5344CB8AC3E}">
        <p14:creationId xmlns:p14="http://schemas.microsoft.com/office/powerpoint/2010/main" val="244438510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8" name="Picture 8" descr="http://www.liangfok.com/blog/wp-content/uploads/2010/10/Stanley_Image13.jpg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86"/>
          <a:stretch/>
        </p:blipFill>
        <p:spPr bwMode="auto">
          <a:xfrm>
            <a:off x="-228600" y="0"/>
            <a:ext cx="102910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Now is the Time</a:t>
            </a:r>
          </a:p>
        </p:txBody>
      </p:sp>
    </p:spTree>
    <p:extLst>
      <p:ext uri="{BB962C8B-B14F-4D97-AF65-F5344CB8AC3E}">
        <p14:creationId xmlns:p14="http://schemas.microsoft.com/office/powerpoint/2010/main" val="285635208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4-06-15 at 10.20.34 PM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9821" y="957939"/>
            <a:ext cx="7195600" cy="549585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862008" y="6412041"/>
            <a:ext cx="1034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Code.org</a:t>
            </a:r>
            <a:endParaRPr lang="en-US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Oh and Its Useful</a:t>
            </a:r>
          </a:p>
        </p:txBody>
      </p:sp>
    </p:spTree>
    <p:extLst>
      <p:ext uri="{BB962C8B-B14F-4D97-AF65-F5344CB8AC3E}">
        <p14:creationId xmlns:p14="http://schemas.microsoft.com/office/powerpoint/2010/main" val="383338135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1508" name="Picture 4" descr="http://www.mauricahanson.com/Welcome-Mat-CT-Home.jp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52400" y="0"/>
            <a:ext cx="994703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Everyone is Welcome</a:t>
            </a:r>
          </a:p>
        </p:txBody>
      </p:sp>
    </p:spTree>
    <p:extLst>
      <p:ext uri="{BB962C8B-B14F-4D97-AF65-F5344CB8AC3E}">
        <p14:creationId xmlns:p14="http://schemas.microsoft.com/office/powerpoint/2010/main" val="98989411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Learn By Doing</a:t>
            </a:r>
          </a:p>
        </p:txBody>
      </p:sp>
    </p:spTree>
    <p:extLst>
      <p:ext uri="{BB962C8B-B14F-4D97-AF65-F5344CB8AC3E}">
        <p14:creationId xmlns:p14="http://schemas.microsoft.com/office/powerpoint/2010/main" val="406923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Kenya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8862" y="903654"/>
            <a:ext cx="7342080" cy="5954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6230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Kenya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096214"/>
            <a:ext cx="9144000" cy="5761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4540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Logistics</a:t>
            </a:r>
          </a:p>
        </p:txBody>
      </p:sp>
    </p:spTree>
    <p:extLst>
      <p:ext uri="{BB962C8B-B14F-4D97-AF65-F5344CB8AC3E}">
        <p14:creationId xmlns:p14="http://schemas.microsoft.com/office/powerpoint/2010/main" val="9298419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13229</TotalTime>
  <Words>1793</Words>
  <Application>Microsoft Macintosh PowerPoint</Application>
  <PresentationFormat>On-screen Show (4:3)</PresentationFormat>
  <Paragraphs>625</Paragraphs>
  <Slides>67</Slides>
  <Notes>43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79" baseType="lpstr">
      <vt:lpstr>ＭＳ Ｐゴシック</vt:lpstr>
      <vt:lpstr>Arial</vt:lpstr>
      <vt:lpstr>Calibri</vt:lpstr>
      <vt:lpstr>Century Gothic</vt:lpstr>
      <vt:lpstr>Courier</vt:lpstr>
      <vt:lpstr>DejaVu Serif</vt:lpstr>
      <vt:lpstr>Droid Sans Fallback</vt:lpstr>
      <vt:lpstr>Linux Libertine</vt:lpstr>
      <vt:lpstr>Monaco</vt:lpstr>
      <vt:lpstr>Ubuntu Mono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CS 106A</dc:title>
  <dc:creator>Chris Piech</dc:creator>
  <cp:lastModifiedBy>Chris James Piech</cp:lastModifiedBy>
  <cp:revision>89</cp:revision>
  <cp:lastPrinted>2019-07-09T00:47:45Z</cp:lastPrinted>
  <dcterms:created xsi:type="dcterms:W3CDTF">2014-06-12T14:27:44Z</dcterms:created>
  <dcterms:modified xsi:type="dcterms:W3CDTF">2019-07-09T00:48:28Z</dcterms:modified>
</cp:coreProperties>
</file>